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286" r:id="rId5"/>
    <p:sldId id="278" r:id="rId6"/>
    <p:sldId id="283" r:id="rId7"/>
    <p:sldId id="335" r:id="rId8"/>
    <p:sldId id="284" r:id="rId9"/>
    <p:sldId id="295" r:id="rId10"/>
    <p:sldId id="337" r:id="rId11"/>
    <p:sldId id="326" r:id="rId12"/>
    <p:sldId id="290" r:id="rId13"/>
    <p:sldId id="327" r:id="rId14"/>
    <p:sldId id="336" r:id="rId15"/>
    <p:sldId id="309" r:id="rId16"/>
    <p:sldId id="328" r:id="rId17"/>
    <p:sldId id="310" r:id="rId18"/>
    <p:sldId id="311" r:id="rId19"/>
    <p:sldId id="319" r:id="rId20"/>
    <p:sldId id="318" r:id="rId21"/>
    <p:sldId id="320" r:id="rId22"/>
    <p:sldId id="321" r:id="rId23"/>
    <p:sldId id="322" r:id="rId24"/>
    <p:sldId id="323" r:id="rId25"/>
    <p:sldId id="324" r:id="rId26"/>
    <p:sldId id="325" r:id="rId27"/>
    <p:sldId id="287" r:id="rId28"/>
    <p:sldId id="279" r:id="rId29"/>
    <p:sldId id="329" r:id="rId30"/>
    <p:sldId id="314" r:id="rId31"/>
    <p:sldId id="330" r:id="rId32"/>
    <p:sldId id="276" r:id="rId33"/>
    <p:sldId id="331" r:id="rId34"/>
    <p:sldId id="332" r:id="rId35"/>
    <p:sldId id="315" r:id="rId36"/>
    <p:sldId id="333" r:id="rId37"/>
    <p:sldId id="296" r:id="rId38"/>
    <p:sldId id="334" r:id="rId39"/>
    <p:sldId id="298" r:id="rId40"/>
    <p:sldId id="299" r:id="rId41"/>
    <p:sldId id="300" r:id="rId42"/>
    <p:sldId id="301" r:id="rId43"/>
    <p:sldId id="302" r:id="rId44"/>
    <p:sldId id="303" r:id="rId45"/>
    <p:sldId id="304" r:id="rId46"/>
    <p:sldId id="305" r:id="rId47"/>
    <p:sldId id="31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201B5E-F0DE-4F51-C09E-E4141FC449B3}" name="Sara Lichtsinn" initials="SL" userId="S::slichtsinn@mines.edu::066b6ef9-a191-4d1f-a107-fa06252f357d" providerId="AD"/>
  <p188:author id="{1513D5F9-C7C8-67E3-BB90-035150544531}" name="Johanna Eagan" initials="JE" userId="S::jeagan@mines.edu::96e5bcac-2f67-4a73-8866-26075ef43a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145"/>
    <a:srgbClr val="E37857"/>
    <a:srgbClr val="DD5F36"/>
    <a:srgbClr val="080808"/>
    <a:srgbClr val="D2492A"/>
    <a:srgbClr val="21314D"/>
    <a:srgbClr val="263F6A"/>
    <a:srgbClr val="8B8D8E"/>
    <a:srgbClr val="CED5DD"/>
    <a:srgbClr val="B2B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autoAdjust="0"/>
  </p:normalViewPr>
  <p:slideViewPr>
    <p:cSldViewPr snapToGrid="0">
      <p:cViewPr varScale="1">
        <p:scale>
          <a:sx n="79" d="100"/>
          <a:sy n="79" d="100"/>
        </p:scale>
        <p:origin x="821" y="72"/>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9E5E3-4693-47C5-AF2A-C79D90EC180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69F6A9C9-3268-461F-ADDE-5EE4AC70DAFD}">
      <dgm:prSet phldrT="[Text]"/>
      <dgm:spPr/>
      <dgm:t>
        <a:bodyPr/>
        <a:lstStyle/>
        <a:p>
          <a:pPr rtl="0"/>
          <a:r>
            <a:rPr lang="en-US" dirty="0">
              <a:latin typeface="Calibri Light" panose="020F0302020204030204"/>
            </a:rPr>
            <a:t>Key Takeaways</a:t>
          </a:r>
          <a:endParaRPr lang="en-US" dirty="0"/>
        </a:p>
      </dgm:t>
    </dgm:pt>
    <dgm:pt modelId="{53A4E555-28BB-48C7-AAAD-2BE22A994C41}" type="sibTrans" cxnId="{A5358088-A72D-46F0-8ED5-43FD8DF74DE6}">
      <dgm:prSet/>
      <dgm:spPr/>
      <dgm:t>
        <a:bodyPr/>
        <a:lstStyle/>
        <a:p>
          <a:endParaRPr lang="en-US"/>
        </a:p>
      </dgm:t>
    </dgm:pt>
    <dgm:pt modelId="{F053F766-F95D-4666-8524-CAA7B4723856}" type="parTrans" cxnId="{A5358088-A72D-46F0-8ED5-43FD8DF74DE6}">
      <dgm:prSet/>
      <dgm:spPr/>
      <dgm:t>
        <a:bodyPr/>
        <a:lstStyle/>
        <a:p>
          <a:endParaRPr lang="en-US"/>
        </a:p>
      </dgm:t>
    </dgm:pt>
    <dgm:pt modelId="{49B6B045-D697-4080-9222-63534558391C}">
      <dgm:prSet phldrT="[Text]" phldr="0"/>
      <dgm:spPr/>
      <dgm:t>
        <a:bodyPr/>
        <a:lstStyle/>
        <a:p>
          <a:r>
            <a:rPr lang="en-US" dirty="0">
              <a:latin typeface="Calibri Light" panose="020F0302020204030204"/>
            </a:rPr>
            <a:t>Purpose</a:t>
          </a:r>
          <a:endParaRPr lang="en-US" dirty="0"/>
        </a:p>
      </dgm:t>
    </dgm:pt>
    <dgm:pt modelId="{2219406B-B042-43CD-91A4-D49030DB51AA}" type="sibTrans" cxnId="{7E654DE7-3948-41A4-B713-EDEC124AD93A}">
      <dgm:prSet/>
      <dgm:spPr/>
      <dgm:t>
        <a:bodyPr/>
        <a:lstStyle/>
        <a:p>
          <a:endParaRPr lang="en-US"/>
        </a:p>
      </dgm:t>
    </dgm:pt>
    <dgm:pt modelId="{F46D115B-F33F-4C78-B640-A3E551EA0CBD}" type="parTrans" cxnId="{7E654DE7-3948-41A4-B713-EDEC124AD93A}">
      <dgm:prSet/>
      <dgm:spPr/>
      <dgm:t>
        <a:bodyPr/>
        <a:lstStyle/>
        <a:p>
          <a:endParaRPr lang="en-US"/>
        </a:p>
      </dgm:t>
    </dgm:pt>
    <dgm:pt modelId="{1E42ABD0-3E54-4A8E-B9E4-FB5C416EBC7B}">
      <dgm:prSet phldr="0"/>
      <dgm:spPr/>
      <dgm:t>
        <a:bodyPr/>
        <a:lstStyle/>
        <a:p>
          <a:pPr rtl="0"/>
          <a:r>
            <a:rPr lang="en-US" dirty="0">
              <a:latin typeface="Calibri Light" panose="020F0302020204030204"/>
            </a:rPr>
            <a:t>Differences between an employee and non-employee</a:t>
          </a:r>
        </a:p>
      </dgm:t>
    </dgm:pt>
    <dgm:pt modelId="{94A91D61-0DFE-4C41-B176-7CDD0BB25355}" type="parTrans" cxnId="{B323399D-4CFA-4A9C-9AC9-82BF5226E992}">
      <dgm:prSet/>
      <dgm:spPr/>
      <dgm:t>
        <a:bodyPr/>
        <a:lstStyle/>
        <a:p>
          <a:endParaRPr lang="en-US"/>
        </a:p>
      </dgm:t>
    </dgm:pt>
    <dgm:pt modelId="{CB97B6C9-0603-4EA9-83EA-C938A509B073}" type="sibTrans" cxnId="{B323399D-4CFA-4A9C-9AC9-82BF5226E992}">
      <dgm:prSet/>
      <dgm:spPr/>
      <dgm:t>
        <a:bodyPr/>
        <a:lstStyle/>
        <a:p>
          <a:endParaRPr lang="en-US"/>
        </a:p>
      </dgm:t>
    </dgm:pt>
    <dgm:pt modelId="{EF5CF2A6-9855-456A-B5E6-C5263457651A}">
      <dgm:prSet phldr="0"/>
      <dgm:spPr/>
      <dgm:t>
        <a:bodyPr/>
        <a:lstStyle/>
        <a:p>
          <a:pPr rtl="0"/>
          <a:r>
            <a:rPr lang="en-US" dirty="0">
              <a:latin typeface="Calibri Light" panose="020F0302020204030204"/>
            </a:rPr>
            <a:t>RA tuition needs to be proportionate to pay</a:t>
          </a:r>
          <a:endParaRPr lang="en-US" dirty="0"/>
        </a:p>
      </dgm:t>
    </dgm:pt>
    <dgm:pt modelId="{16DE04AA-B911-45CB-918A-531F53DAA1C6}" type="parTrans" cxnId="{6B0284E0-E993-46AE-AAAF-E1D5F493E532}">
      <dgm:prSet/>
      <dgm:spPr/>
      <dgm:t>
        <a:bodyPr/>
        <a:lstStyle/>
        <a:p>
          <a:endParaRPr lang="en-US"/>
        </a:p>
      </dgm:t>
    </dgm:pt>
    <dgm:pt modelId="{AF594101-EEA4-416A-967E-8474501EE67B}" type="sibTrans" cxnId="{6B0284E0-E993-46AE-AAAF-E1D5F493E532}">
      <dgm:prSet/>
      <dgm:spPr/>
      <dgm:t>
        <a:bodyPr/>
        <a:lstStyle/>
        <a:p>
          <a:endParaRPr lang="en-US"/>
        </a:p>
      </dgm:t>
    </dgm:pt>
    <dgm:pt modelId="{DEEE6B5A-2C4F-4F81-95D3-0C572D561EE3}">
      <dgm:prSet phldr="0"/>
      <dgm:spPr/>
      <dgm:t>
        <a:bodyPr/>
        <a:lstStyle/>
        <a:p>
          <a:pPr rtl="0"/>
          <a:r>
            <a:rPr lang="en-US" dirty="0">
              <a:latin typeface="Calibri Light" panose="020F0302020204030204"/>
            </a:rPr>
            <a:t>To provide a better understanding of the different types of compensation, especially as it relates to research</a:t>
          </a:r>
        </a:p>
      </dgm:t>
    </dgm:pt>
    <dgm:pt modelId="{A720822E-8A86-4429-8603-8C79ACA1133E}" type="parTrans" cxnId="{A51A9C85-8B14-452A-A867-4ED43B95D100}">
      <dgm:prSet/>
      <dgm:spPr/>
      <dgm:t>
        <a:bodyPr/>
        <a:lstStyle/>
        <a:p>
          <a:endParaRPr lang="en-US"/>
        </a:p>
      </dgm:t>
    </dgm:pt>
    <dgm:pt modelId="{18250997-888D-4074-8321-3E60FC6822EC}" type="sibTrans" cxnId="{A51A9C85-8B14-452A-A867-4ED43B95D100}">
      <dgm:prSet/>
      <dgm:spPr/>
      <dgm:t>
        <a:bodyPr/>
        <a:lstStyle/>
        <a:p>
          <a:endParaRPr lang="en-US"/>
        </a:p>
      </dgm:t>
    </dgm:pt>
    <dgm:pt modelId="{B6E3453B-1A50-4162-B2DD-DB80F3A309BC}">
      <dgm:prSet phldr="0"/>
      <dgm:spPr/>
      <dgm:t>
        <a:bodyPr/>
        <a:lstStyle/>
        <a:p>
          <a:pPr rtl="0"/>
          <a:r>
            <a:rPr lang="en-US" dirty="0">
              <a:latin typeface="Calibri Light" panose="020F0302020204030204"/>
            </a:rPr>
            <a:t>How to process Participant Support &amp; REU payments</a:t>
          </a:r>
        </a:p>
      </dgm:t>
    </dgm:pt>
    <dgm:pt modelId="{3D7FEAFA-FC63-491D-9671-B57348BF44BD}" type="parTrans" cxnId="{2195E3AC-5355-46FA-9AD2-3E7A989F688C}">
      <dgm:prSet/>
      <dgm:spPr/>
      <dgm:t>
        <a:bodyPr/>
        <a:lstStyle/>
        <a:p>
          <a:endParaRPr lang="en-US"/>
        </a:p>
      </dgm:t>
    </dgm:pt>
    <dgm:pt modelId="{DE1356E9-B230-45A2-AB12-7615CA65BB4B}" type="sibTrans" cxnId="{2195E3AC-5355-46FA-9AD2-3E7A989F688C}">
      <dgm:prSet/>
      <dgm:spPr/>
      <dgm:t>
        <a:bodyPr/>
        <a:lstStyle/>
        <a:p>
          <a:endParaRPr lang="en-US"/>
        </a:p>
      </dgm:t>
    </dgm:pt>
    <dgm:pt modelId="{E27E3BF5-578C-41F9-8FE7-870ED5C0D930}" type="pres">
      <dgm:prSet presAssocID="{FE09E5E3-4693-47C5-AF2A-C79D90EC1801}" presName="Name0" presStyleCnt="0">
        <dgm:presLayoutVars>
          <dgm:dir/>
          <dgm:animLvl val="lvl"/>
          <dgm:resizeHandles val="exact"/>
        </dgm:presLayoutVars>
      </dgm:prSet>
      <dgm:spPr/>
    </dgm:pt>
    <dgm:pt modelId="{C9929EF6-5D2C-410C-BCCF-CC8B584B97C0}" type="pres">
      <dgm:prSet presAssocID="{49B6B045-D697-4080-9222-63534558391C}" presName="linNode" presStyleCnt="0"/>
      <dgm:spPr/>
    </dgm:pt>
    <dgm:pt modelId="{0BCCB1BD-E766-4E73-B538-3804579D506E}" type="pres">
      <dgm:prSet presAssocID="{49B6B045-D697-4080-9222-63534558391C}" presName="parentText" presStyleLbl="node1" presStyleIdx="0" presStyleCnt="2">
        <dgm:presLayoutVars>
          <dgm:chMax val="1"/>
          <dgm:bulletEnabled val="1"/>
        </dgm:presLayoutVars>
      </dgm:prSet>
      <dgm:spPr/>
    </dgm:pt>
    <dgm:pt modelId="{214DFF51-8079-47F8-88AC-1AFB2F0FADF0}" type="pres">
      <dgm:prSet presAssocID="{49B6B045-D697-4080-9222-63534558391C}" presName="descendantText" presStyleLbl="alignAccFollowNode1" presStyleIdx="0" presStyleCnt="2">
        <dgm:presLayoutVars>
          <dgm:bulletEnabled val="1"/>
        </dgm:presLayoutVars>
      </dgm:prSet>
      <dgm:spPr/>
    </dgm:pt>
    <dgm:pt modelId="{85EC1C1C-862E-495D-BDC0-77F95BFABC63}" type="pres">
      <dgm:prSet presAssocID="{2219406B-B042-43CD-91A4-D49030DB51AA}" presName="sp" presStyleCnt="0"/>
      <dgm:spPr/>
    </dgm:pt>
    <dgm:pt modelId="{B96B2EA3-FB39-4F8C-A67B-040707B3C755}" type="pres">
      <dgm:prSet presAssocID="{69F6A9C9-3268-461F-ADDE-5EE4AC70DAFD}" presName="linNode" presStyleCnt="0"/>
      <dgm:spPr/>
    </dgm:pt>
    <dgm:pt modelId="{48379D96-693F-420F-B742-E83A1856A6B1}" type="pres">
      <dgm:prSet presAssocID="{69F6A9C9-3268-461F-ADDE-5EE4AC70DAFD}" presName="parentText" presStyleLbl="node1" presStyleIdx="1" presStyleCnt="2">
        <dgm:presLayoutVars>
          <dgm:chMax val="1"/>
          <dgm:bulletEnabled val="1"/>
        </dgm:presLayoutVars>
      </dgm:prSet>
      <dgm:spPr/>
    </dgm:pt>
    <dgm:pt modelId="{A2213660-918D-4679-92B8-CD0611743DDB}" type="pres">
      <dgm:prSet presAssocID="{69F6A9C9-3268-461F-ADDE-5EE4AC70DAFD}" presName="descendantText" presStyleLbl="alignAccFollowNode1" presStyleIdx="1" presStyleCnt="2">
        <dgm:presLayoutVars>
          <dgm:bulletEnabled val="1"/>
        </dgm:presLayoutVars>
      </dgm:prSet>
      <dgm:spPr/>
    </dgm:pt>
  </dgm:ptLst>
  <dgm:cxnLst>
    <dgm:cxn modelId="{B03EA230-E029-435D-87B8-C88448531193}" type="presOf" srcId="{FE09E5E3-4693-47C5-AF2A-C79D90EC1801}" destId="{E27E3BF5-578C-41F9-8FE7-870ED5C0D930}" srcOrd="0" destOrd="0" presId="urn:microsoft.com/office/officeart/2005/8/layout/vList5"/>
    <dgm:cxn modelId="{AEB21B33-8397-4288-BBEE-F2B90607B2A4}" type="presOf" srcId="{49B6B045-D697-4080-9222-63534558391C}" destId="{0BCCB1BD-E766-4E73-B538-3804579D506E}" srcOrd="0" destOrd="0" presId="urn:microsoft.com/office/officeart/2005/8/layout/vList5"/>
    <dgm:cxn modelId="{27DD6B80-D49B-4073-8738-B4BDE1C7EC07}" type="presOf" srcId="{DEEE6B5A-2C4F-4F81-95D3-0C572D561EE3}" destId="{214DFF51-8079-47F8-88AC-1AFB2F0FADF0}" srcOrd="0" destOrd="0" presId="urn:microsoft.com/office/officeart/2005/8/layout/vList5"/>
    <dgm:cxn modelId="{A51A9C85-8B14-452A-A867-4ED43B95D100}" srcId="{49B6B045-D697-4080-9222-63534558391C}" destId="{DEEE6B5A-2C4F-4F81-95D3-0C572D561EE3}" srcOrd="0" destOrd="0" parTransId="{A720822E-8A86-4429-8603-8C79ACA1133E}" sibTransId="{18250997-888D-4074-8321-3E60FC6822EC}"/>
    <dgm:cxn modelId="{1D0D7488-D859-4C09-960B-89AF2EDA1ECE}" type="presOf" srcId="{69F6A9C9-3268-461F-ADDE-5EE4AC70DAFD}" destId="{48379D96-693F-420F-B742-E83A1856A6B1}" srcOrd="0" destOrd="0" presId="urn:microsoft.com/office/officeart/2005/8/layout/vList5"/>
    <dgm:cxn modelId="{A5358088-A72D-46F0-8ED5-43FD8DF74DE6}" srcId="{FE09E5E3-4693-47C5-AF2A-C79D90EC1801}" destId="{69F6A9C9-3268-461F-ADDE-5EE4AC70DAFD}" srcOrd="1" destOrd="0" parTransId="{F053F766-F95D-4666-8524-CAA7B4723856}" sibTransId="{53A4E555-28BB-48C7-AAAD-2BE22A994C41}"/>
    <dgm:cxn modelId="{B323399D-4CFA-4A9C-9AC9-82BF5226E992}" srcId="{69F6A9C9-3268-461F-ADDE-5EE4AC70DAFD}" destId="{1E42ABD0-3E54-4A8E-B9E4-FB5C416EBC7B}" srcOrd="0" destOrd="0" parTransId="{94A91D61-0DFE-4C41-B176-7CDD0BB25355}" sibTransId="{CB97B6C9-0603-4EA9-83EA-C938A509B073}"/>
    <dgm:cxn modelId="{2A84DCAC-118E-47E5-BFB8-6D243F574B9F}" type="presOf" srcId="{1E42ABD0-3E54-4A8E-B9E4-FB5C416EBC7B}" destId="{A2213660-918D-4679-92B8-CD0611743DDB}" srcOrd="0" destOrd="0" presId="urn:microsoft.com/office/officeart/2005/8/layout/vList5"/>
    <dgm:cxn modelId="{2195E3AC-5355-46FA-9AD2-3E7A989F688C}" srcId="{69F6A9C9-3268-461F-ADDE-5EE4AC70DAFD}" destId="{B6E3453B-1A50-4162-B2DD-DB80F3A309BC}" srcOrd="2" destOrd="0" parTransId="{3D7FEAFA-FC63-491D-9671-B57348BF44BD}" sibTransId="{DE1356E9-B230-45A2-AB12-7615CA65BB4B}"/>
    <dgm:cxn modelId="{F61619D1-17CD-4AB6-8DEB-9E2BAE7F89A8}" type="presOf" srcId="{EF5CF2A6-9855-456A-B5E6-C5263457651A}" destId="{A2213660-918D-4679-92B8-CD0611743DDB}" srcOrd="0" destOrd="1" presId="urn:microsoft.com/office/officeart/2005/8/layout/vList5"/>
    <dgm:cxn modelId="{6B0284E0-E993-46AE-AAAF-E1D5F493E532}" srcId="{69F6A9C9-3268-461F-ADDE-5EE4AC70DAFD}" destId="{EF5CF2A6-9855-456A-B5E6-C5263457651A}" srcOrd="1" destOrd="0" parTransId="{16DE04AA-B911-45CB-918A-531F53DAA1C6}" sibTransId="{AF594101-EEA4-416A-967E-8474501EE67B}"/>
    <dgm:cxn modelId="{7E654DE7-3948-41A4-B713-EDEC124AD93A}" srcId="{FE09E5E3-4693-47C5-AF2A-C79D90EC1801}" destId="{49B6B045-D697-4080-9222-63534558391C}" srcOrd="0" destOrd="0" parTransId="{F46D115B-F33F-4C78-B640-A3E551EA0CBD}" sibTransId="{2219406B-B042-43CD-91A4-D49030DB51AA}"/>
    <dgm:cxn modelId="{AEF51EEE-E529-41DA-AE39-84A3DB05126B}" type="presOf" srcId="{B6E3453B-1A50-4162-B2DD-DB80F3A309BC}" destId="{A2213660-918D-4679-92B8-CD0611743DDB}" srcOrd="0" destOrd="2" presId="urn:microsoft.com/office/officeart/2005/8/layout/vList5"/>
    <dgm:cxn modelId="{ECA2EA47-6EDF-4D11-B93D-A9964CD5CD84}" type="presParOf" srcId="{E27E3BF5-578C-41F9-8FE7-870ED5C0D930}" destId="{C9929EF6-5D2C-410C-BCCF-CC8B584B97C0}" srcOrd="0" destOrd="0" presId="urn:microsoft.com/office/officeart/2005/8/layout/vList5"/>
    <dgm:cxn modelId="{93852374-3FAB-4F5D-A69B-136989E333C5}" type="presParOf" srcId="{C9929EF6-5D2C-410C-BCCF-CC8B584B97C0}" destId="{0BCCB1BD-E766-4E73-B538-3804579D506E}" srcOrd="0" destOrd="0" presId="urn:microsoft.com/office/officeart/2005/8/layout/vList5"/>
    <dgm:cxn modelId="{3E4864ED-3258-44E2-B0C1-A029A1A2F971}" type="presParOf" srcId="{C9929EF6-5D2C-410C-BCCF-CC8B584B97C0}" destId="{214DFF51-8079-47F8-88AC-1AFB2F0FADF0}" srcOrd="1" destOrd="0" presId="urn:microsoft.com/office/officeart/2005/8/layout/vList5"/>
    <dgm:cxn modelId="{EF74EFFC-F468-4BA5-B5C4-78E635703261}" type="presParOf" srcId="{E27E3BF5-578C-41F9-8FE7-870ED5C0D930}" destId="{85EC1C1C-862E-495D-BDC0-77F95BFABC63}" srcOrd="1" destOrd="0" presId="urn:microsoft.com/office/officeart/2005/8/layout/vList5"/>
    <dgm:cxn modelId="{B89A9BE6-6F0C-40AA-BB85-750E24EBC734}" type="presParOf" srcId="{E27E3BF5-578C-41F9-8FE7-870ED5C0D930}" destId="{B96B2EA3-FB39-4F8C-A67B-040707B3C755}" srcOrd="2" destOrd="0" presId="urn:microsoft.com/office/officeart/2005/8/layout/vList5"/>
    <dgm:cxn modelId="{02173D8D-378C-49FF-855C-53242FC29B9C}" type="presParOf" srcId="{B96B2EA3-FB39-4F8C-A67B-040707B3C755}" destId="{48379D96-693F-420F-B742-E83A1856A6B1}" srcOrd="0" destOrd="0" presId="urn:microsoft.com/office/officeart/2005/8/layout/vList5"/>
    <dgm:cxn modelId="{6DD49CAA-6A44-4FB0-BA43-AEAF05B388D3}" type="presParOf" srcId="{B96B2EA3-FB39-4F8C-A67B-040707B3C755}" destId="{A2213660-918D-4679-92B8-CD0611743DD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9E5E3-4693-47C5-AF2A-C79D90EC1801}" type="doc">
      <dgm:prSet loTypeId="urn:microsoft.com/office/officeart/2005/8/layout/hList1" loCatId="list" qsTypeId="urn:microsoft.com/office/officeart/2005/8/quickstyle/simple2" qsCatId="simple" csTypeId="urn:microsoft.com/office/officeart/2005/8/colors/accent3_2" csCatId="accent3" phldr="1"/>
      <dgm:spPr/>
      <dgm:t>
        <a:bodyPr/>
        <a:lstStyle/>
        <a:p>
          <a:endParaRPr lang="en-US"/>
        </a:p>
      </dgm:t>
    </dgm:pt>
    <dgm:pt modelId="{69F6A9C9-3268-461F-ADDE-5EE4AC70DAFD}">
      <dgm:prSet phldrT="[Text]" custT="1"/>
      <dgm:spPr/>
      <dgm:t>
        <a:bodyPr/>
        <a:lstStyle/>
        <a:p>
          <a:pPr rtl="0"/>
          <a:r>
            <a:rPr lang="en-US" sz="3300" dirty="0">
              <a:latin typeface="Calibri Light" panose="020F0302020204030204"/>
            </a:rPr>
            <a:t>Non-Employees</a:t>
          </a:r>
        </a:p>
        <a:p>
          <a:pPr rtl="0"/>
          <a:r>
            <a:rPr lang="en-US" sz="2800" dirty="0">
              <a:latin typeface="Calibri Light" panose="020F0302020204030204"/>
            </a:rPr>
            <a:t>Stipends or Non-Service Stipends</a:t>
          </a:r>
          <a:endParaRPr lang="en-US" sz="2800" dirty="0"/>
        </a:p>
      </dgm:t>
    </dgm:pt>
    <dgm:pt modelId="{53A4E555-28BB-48C7-AAAD-2BE22A994C41}" type="sibTrans" cxnId="{A5358088-A72D-46F0-8ED5-43FD8DF74DE6}">
      <dgm:prSet/>
      <dgm:spPr/>
      <dgm:t>
        <a:bodyPr/>
        <a:lstStyle/>
        <a:p>
          <a:endParaRPr lang="en-US"/>
        </a:p>
      </dgm:t>
    </dgm:pt>
    <dgm:pt modelId="{F053F766-F95D-4666-8524-CAA7B4723856}" type="parTrans" cxnId="{A5358088-A72D-46F0-8ED5-43FD8DF74DE6}">
      <dgm:prSet/>
      <dgm:spPr/>
      <dgm:t>
        <a:bodyPr/>
        <a:lstStyle/>
        <a:p>
          <a:endParaRPr lang="en-US"/>
        </a:p>
      </dgm:t>
    </dgm:pt>
    <dgm:pt modelId="{49B6B045-D697-4080-9222-63534558391C}">
      <dgm:prSet phldrT="[Text]" custT="1"/>
      <dgm:spPr/>
      <dgm:t>
        <a:bodyPr/>
        <a:lstStyle/>
        <a:p>
          <a:pPr rtl="0"/>
          <a:r>
            <a:rPr lang="en-US" sz="3400" dirty="0">
              <a:latin typeface="Calibri Light" panose="020F0302020204030204"/>
            </a:rPr>
            <a:t>Employees</a:t>
          </a:r>
        </a:p>
        <a:p>
          <a:pPr rtl="0"/>
          <a:r>
            <a:rPr lang="en-US" sz="2800" dirty="0">
              <a:latin typeface="Calibri Light" panose="020F0302020204030204"/>
            </a:rPr>
            <a:t>Salaries or Service Stipends*</a:t>
          </a:r>
        </a:p>
      </dgm:t>
    </dgm:pt>
    <dgm:pt modelId="{2219406B-B042-43CD-91A4-D49030DB51AA}" type="sibTrans" cxnId="{7E654DE7-3948-41A4-B713-EDEC124AD93A}">
      <dgm:prSet/>
      <dgm:spPr/>
      <dgm:t>
        <a:bodyPr/>
        <a:lstStyle/>
        <a:p>
          <a:endParaRPr lang="en-US"/>
        </a:p>
      </dgm:t>
    </dgm:pt>
    <dgm:pt modelId="{F46D115B-F33F-4C78-B640-A3E551EA0CBD}" type="parTrans" cxnId="{7E654DE7-3948-41A4-B713-EDEC124AD93A}">
      <dgm:prSet/>
      <dgm:spPr/>
      <dgm:t>
        <a:bodyPr/>
        <a:lstStyle/>
        <a:p>
          <a:endParaRPr lang="en-US"/>
        </a:p>
      </dgm:t>
    </dgm:pt>
    <dgm:pt modelId="{A096CD19-1C7D-4E4B-A08E-C640E367AD8C}">
      <dgm:prSet phldr="0"/>
      <dgm:spPr/>
      <dgm:t>
        <a:bodyPr/>
        <a:lstStyle/>
        <a:p>
          <a:r>
            <a:rPr lang="en-US" dirty="0">
              <a:latin typeface="Calibri Light" panose="020F0302020204030204"/>
            </a:rPr>
            <a:t>There is an expectation of services or deliverables</a:t>
          </a:r>
        </a:p>
      </dgm:t>
    </dgm:pt>
    <dgm:pt modelId="{5FE12F38-5341-4DED-ADB5-E281EE2E5E03}" type="parTrans" cxnId="{2B7AFBD7-5854-44B3-91BA-4C6D90C1C336}">
      <dgm:prSet/>
      <dgm:spPr/>
      <dgm:t>
        <a:bodyPr/>
        <a:lstStyle/>
        <a:p>
          <a:endParaRPr lang="en-US"/>
        </a:p>
      </dgm:t>
    </dgm:pt>
    <dgm:pt modelId="{39E85691-FD46-4BD2-92CF-86800CE8880D}" type="sibTrans" cxnId="{2B7AFBD7-5854-44B3-91BA-4C6D90C1C336}">
      <dgm:prSet/>
      <dgm:spPr/>
      <dgm:t>
        <a:bodyPr/>
        <a:lstStyle/>
        <a:p>
          <a:endParaRPr lang="en-US"/>
        </a:p>
      </dgm:t>
    </dgm:pt>
    <dgm:pt modelId="{4077F401-26CC-4934-948F-55FFAFB9A9CB}">
      <dgm:prSet phldr="0"/>
      <dgm:spPr/>
      <dgm:t>
        <a:bodyPr/>
        <a:lstStyle/>
        <a:p>
          <a:pPr rtl="0"/>
          <a:r>
            <a:rPr lang="en-US" dirty="0">
              <a:latin typeface="Calibri Light" panose="020F0302020204030204"/>
            </a:rPr>
            <a:t>There is NO expectation of services or deliverables</a:t>
          </a:r>
        </a:p>
      </dgm:t>
    </dgm:pt>
    <dgm:pt modelId="{F6D5BA69-C0F0-471F-AFC9-4808A8F56C6D}" type="parTrans" cxnId="{21C7A987-02E7-4CE1-ABAF-CDC54CD94B78}">
      <dgm:prSet/>
      <dgm:spPr/>
      <dgm:t>
        <a:bodyPr/>
        <a:lstStyle/>
        <a:p>
          <a:endParaRPr lang="en-US"/>
        </a:p>
      </dgm:t>
    </dgm:pt>
    <dgm:pt modelId="{78409E8C-AD55-4D5C-AB80-FD0960424289}" type="sibTrans" cxnId="{21C7A987-02E7-4CE1-ABAF-CDC54CD94B78}">
      <dgm:prSet/>
      <dgm:spPr/>
      <dgm:t>
        <a:bodyPr/>
        <a:lstStyle/>
        <a:p>
          <a:endParaRPr lang="en-US"/>
        </a:p>
      </dgm:t>
    </dgm:pt>
    <dgm:pt modelId="{FB60B01F-ECA4-4719-B0B2-603E030FC97D}">
      <dgm:prSet/>
      <dgm:spPr/>
      <dgm:t>
        <a:bodyPr/>
        <a:lstStyle/>
        <a:p>
          <a:r>
            <a:rPr lang="en-US" dirty="0">
              <a:latin typeface="Calibri Light" panose="020F0302020204030204"/>
            </a:rPr>
            <a:t>Processed by </a:t>
          </a:r>
          <a:r>
            <a:rPr lang="en-US" b="1" u="sng" dirty="0">
              <a:latin typeface="Calibri Light" panose="020F0302020204030204"/>
            </a:rPr>
            <a:t>Payroll</a:t>
          </a:r>
        </a:p>
      </dgm:t>
    </dgm:pt>
    <dgm:pt modelId="{7A654031-26EF-4F73-8DA2-20CA4D052E53}" type="parTrans" cxnId="{713B9811-EBA6-4387-BB25-2ED23A45C249}">
      <dgm:prSet/>
      <dgm:spPr/>
      <dgm:t>
        <a:bodyPr/>
        <a:lstStyle/>
        <a:p>
          <a:endParaRPr lang="en-US"/>
        </a:p>
      </dgm:t>
    </dgm:pt>
    <dgm:pt modelId="{302D450A-4237-4FBC-8ACC-F3E5E09A83B7}" type="sibTrans" cxnId="{713B9811-EBA6-4387-BB25-2ED23A45C249}">
      <dgm:prSet/>
      <dgm:spPr/>
      <dgm:t>
        <a:bodyPr/>
        <a:lstStyle/>
        <a:p>
          <a:endParaRPr lang="en-US"/>
        </a:p>
      </dgm:t>
    </dgm:pt>
    <dgm:pt modelId="{2B0FC245-79D2-485F-8137-1A99175F51D1}">
      <dgm:prSet/>
      <dgm:spPr/>
      <dgm:t>
        <a:bodyPr/>
        <a:lstStyle/>
        <a:p>
          <a:r>
            <a:rPr lang="en-US" dirty="0">
              <a:latin typeface="Calibri Light" panose="020F0302020204030204"/>
            </a:rPr>
            <a:t>Payroll taxes are withheld</a:t>
          </a:r>
        </a:p>
      </dgm:t>
    </dgm:pt>
    <dgm:pt modelId="{CC78647E-2CF4-4E64-B370-8E9CD7D1FFED}" type="parTrans" cxnId="{03484559-174F-4BF3-AEDB-5304B052BA2F}">
      <dgm:prSet/>
      <dgm:spPr/>
      <dgm:t>
        <a:bodyPr/>
        <a:lstStyle/>
        <a:p>
          <a:endParaRPr lang="en-US"/>
        </a:p>
      </dgm:t>
    </dgm:pt>
    <dgm:pt modelId="{D588BD9A-3706-4233-A16A-0832B31FE444}" type="sibTrans" cxnId="{03484559-174F-4BF3-AEDB-5304B052BA2F}">
      <dgm:prSet/>
      <dgm:spPr/>
      <dgm:t>
        <a:bodyPr/>
        <a:lstStyle/>
        <a:p>
          <a:endParaRPr lang="en-US"/>
        </a:p>
      </dgm:t>
    </dgm:pt>
    <dgm:pt modelId="{302E7276-5FA3-410A-A960-8331B1F50A95}">
      <dgm:prSet/>
      <dgm:spPr/>
      <dgm:t>
        <a:bodyPr/>
        <a:lstStyle/>
        <a:p>
          <a:r>
            <a:rPr lang="en-US" dirty="0">
              <a:latin typeface="Calibri Light" panose="020F0302020204030204"/>
            </a:rPr>
            <a:t>Receives a W-2 in January</a:t>
          </a:r>
        </a:p>
      </dgm:t>
    </dgm:pt>
    <dgm:pt modelId="{537E5E4B-674B-4356-A1A5-8FE9D2752F49}" type="parTrans" cxnId="{5D5EC202-62F4-4209-A07E-7F454B7F498A}">
      <dgm:prSet/>
      <dgm:spPr/>
      <dgm:t>
        <a:bodyPr/>
        <a:lstStyle/>
        <a:p>
          <a:endParaRPr lang="en-US"/>
        </a:p>
      </dgm:t>
    </dgm:pt>
    <dgm:pt modelId="{17E73279-57A8-4A6B-926A-DE5815A87FF0}" type="sibTrans" cxnId="{5D5EC202-62F4-4209-A07E-7F454B7F498A}">
      <dgm:prSet/>
      <dgm:spPr/>
      <dgm:t>
        <a:bodyPr/>
        <a:lstStyle/>
        <a:p>
          <a:endParaRPr lang="en-US"/>
        </a:p>
      </dgm:t>
    </dgm:pt>
    <dgm:pt modelId="{ADF60170-2728-4E7D-A167-6B2A7B493770}">
      <dgm:prSet/>
      <dgm:spPr/>
      <dgm:t>
        <a:bodyPr/>
        <a:lstStyle/>
        <a:p>
          <a:pPr rtl="0"/>
          <a:r>
            <a:rPr lang="en-US" dirty="0">
              <a:latin typeface="Calibri Light" panose="020F0302020204030204"/>
            </a:rPr>
            <a:t>Processed by </a:t>
          </a:r>
          <a:r>
            <a:rPr lang="en-US" b="1" u="sng" dirty="0">
              <a:latin typeface="Calibri Light" panose="020F0302020204030204"/>
            </a:rPr>
            <a:t>AP</a:t>
          </a:r>
          <a:endParaRPr lang="en-US" b="1" u="sng" dirty="0"/>
        </a:p>
      </dgm:t>
    </dgm:pt>
    <dgm:pt modelId="{32C99BB6-4A2F-4979-BBB6-FAAECD693515}" type="parTrans" cxnId="{CB97BC6D-E651-4A69-B226-13E5E80CED09}">
      <dgm:prSet/>
      <dgm:spPr/>
      <dgm:t>
        <a:bodyPr/>
        <a:lstStyle/>
        <a:p>
          <a:endParaRPr lang="en-US"/>
        </a:p>
      </dgm:t>
    </dgm:pt>
    <dgm:pt modelId="{C8E3DA6B-9F61-4784-8647-0F48673C7A85}" type="sibTrans" cxnId="{CB97BC6D-E651-4A69-B226-13E5E80CED09}">
      <dgm:prSet/>
      <dgm:spPr/>
      <dgm:t>
        <a:bodyPr/>
        <a:lstStyle/>
        <a:p>
          <a:endParaRPr lang="en-US"/>
        </a:p>
      </dgm:t>
    </dgm:pt>
    <dgm:pt modelId="{E5280CDD-6935-4FA5-B9CB-D9690AFFFC6B}">
      <dgm:prSet/>
      <dgm:spPr/>
      <dgm:t>
        <a:bodyPr/>
        <a:lstStyle/>
        <a:p>
          <a:pPr rtl="0"/>
          <a:r>
            <a:rPr lang="en-US" dirty="0">
              <a:latin typeface="Calibri Light" panose="020F0302020204030204"/>
            </a:rPr>
            <a:t>No taxes are withheld</a:t>
          </a:r>
        </a:p>
      </dgm:t>
    </dgm:pt>
    <dgm:pt modelId="{50543A57-7C45-41D3-B73A-8A5EB20E9B70}" type="parTrans" cxnId="{713CFDAF-F320-42B9-BD33-89F7AE0D7916}">
      <dgm:prSet/>
      <dgm:spPr/>
      <dgm:t>
        <a:bodyPr/>
        <a:lstStyle/>
        <a:p>
          <a:endParaRPr lang="en-US"/>
        </a:p>
      </dgm:t>
    </dgm:pt>
    <dgm:pt modelId="{C9515B4A-DF0D-44B8-B0DC-6CF080ED2A0B}" type="sibTrans" cxnId="{713CFDAF-F320-42B9-BD33-89F7AE0D7916}">
      <dgm:prSet/>
      <dgm:spPr/>
      <dgm:t>
        <a:bodyPr/>
        <a:lstStyle/>
        <a:p>
          <a:endParaRPr lang="en-US"/>
        </a:p>
      </dgm:t>
    </dgm:pt>
    <dgm:pt modelId="{D8EC2EB0-2D25-42B1-AE06-B5AE02DD0E38}">
      <dgm:prSet/>
      <dgm:spPr/>
      <dgm:t>
        <a:bodyPr/>
        <a:lstStyle/>
        <a:p>
          <a:pPr rtl="0"/>
          <a:r>
            <a:rPr lang="en-US" dirty="0">
              <a:latin typeface="Calibri Light" panose="020F0302020204030204"/>
            </a:rPr>
            <a:t>Receives a 1099/1098-T in January</a:t>
          </a:r>
        </a:p>
      </dgm:t>
    </dgm:pt>
    <dgm:pt modelId="{C5BE65BA-DFF9-41C5-B872-765281E35636}" type="parTrans" cxnId="{8795D873-9C0B-4743-AA8D-8D3D536597D6}">
      <dgm:prSet/>
      <dgm:spPr/>
      <dgm:t>
        <a:bodyPr/>
        <a:lstStyle/>
        <a:p>
          <a:endParaRPr lang="en-US"/>
        </a:p>
      </dgm:t>
    </dgm:pt>
    <dgm:pt modelId="{99C167D4-3032-4FA4-BCE3-86C3512BFE0E}" type="sibTrans" cxnId="{8795D873-9C0B-4743-AA8D-8D3D536597D6}">
      <dgm:prSet/>
      <dgm:spPr/>
      <dgm:t>
        <a:bodyPr/>
        <a:lstStyle/>
        <a:p>
          <a:endParaRPr lang="en-US"/>
        </a:p>
      </dgm:t>
    </dgm:pt>
    <dgm:pt modelId="{B51B060E-2453-47DD-99C8-C784F93E28C8}" type="pres">
      <dgm:prSet presAssocID="{FE09E5E3-4693-47C5-AF2A-C79D90EC1801}" presName="Name0" presStyleCnt="0">
        <dgm:presLayoutVars>
          <dgm:dir/>
          <dgm:animLvl val="lvl"/>
          <dgm:resizeHandles val="exact"/>
        </dgm:presLayoutVars>
      </dgm:prSet>
      <dgm:spPr/>
    </dgm:pt>
    <dgm:pt modelId="{1B640229-D60F-43B5-AB51-9619340FDBB4}" type="pres">
      <dgm:prSet presAssocID="{49B6B045-D697-4080-9222-63534558391C}" presName="composite" presStyleCnt="0"/>
      <dgm:spPr/>
    </dgm:pt>
    <dgm:pt modelId="{E59EF27A-CB82-40C4-B000-65EFD8751758}" type="pres">
      <dgm:prSet presAssocID="{49B6B045-D697-4080-9222-63534558391C}" presName="parTx" presStyleLbl="alignNode1" presStyleIdx="0" presStyleCnt="2" custLinFactNeighborX="-167" custLinFactNeighborY="-718">
        <dgm:presLayoutVars>
          <dgm:chMax val="0"/>
          <dgm:chPref val="0"/>
          <dgm:bulletEnabled val="1"/>
        </dgm:presLayoutVars>
      </dgm:prSet>
      <dgm:spPr/>
    </dgm:pt>
    <dgm:pt modelId="{828C7257-E410-4037-A639-2D78165D7957}" type="pres">
      <dgm:prSet presAssocID="{49B6B045-D697-4080-9222-63534558391C}" presName="desTx" presStyleLbl="alignAccFollowNode1" presStyleIdx="0" presStyleCnt="2">
        <dgm:presLayoutVars>
          <dgm:bulletEnabled val="1"/>
        </dgm:presLayoutVars>
      </dgm:prSet>
      <dgm:spPr/>
    </dgm:pt>
    <dgm:pt modelId="{3F57B8A4-2E33-48B7-B45F-5DC5020D4812}" type="pres">
      <dgm:prSet presAssocID="{2219406B-B042-43CD-91A4-D49030DB51AA}" presName="space" presStyleCnt="0"/>
      <dgm:spPr/>
    </dgm:pt>
    <dgm:pt modelId="{4B07BE8A-7177-46BA-9067-99F410D270FC}" type="pres">
      <dgm:prSet presAssocID="{69F6A9C9-3268-461F-ADDE-5EE4AC70DAFD}" presName="composite" presStyleCnt="0"/>
      <dgm:spPr/>
    </dgm:pt>
    <dgm:pt modelId="{6497AE72-9F6C-414E-B443-751C5C469804}" type="pres">
      <dgm:prSet presAssocID="{69F6A9C9-3268-461F-ADDE-5EE4AC70DAFD}" presName="parTx" presStyleLbl="alignNode1" presStyleIdx="1" presStyleCnt="2">
        <dgm:presLayoutVars>
          <dgm:chMax val="0"/>
          <dgm:chPref val="0"/>
          <dgm:bulletEnabled val="1"/>
        </dgm:presLayoutVars>
      </dgm:prSet>
      <dgm:spPr/>
    </dgm:pt>
    <dgm:pt modelId="{A419B092-B787-4536-9F5F-AE9E1574A5A0}" type="pres">
      <dgm:prSet presAssocID="{69F6A9C9-3268-461F-ADDE-5EE4AC70DAFD}" presName="desTx" presStyleLbl="alignAccFollowNode1" presStyleIdx="1" presStyleCnt="2">
        <dgm:presLayoutVars>
          <dgm:bulletEnabled val="1"/>
        </dgm:presLayoutVars>
      </dgm:prSet>
      <dgm:spPr/>
    </dgm:pt>
  </dgm:ptLst>
  <dgm:cxnLst>
    <dgm:cxn modelId="{5D5EC202-62F4-4209-A07E-7F454B7F498A}" srcId="{49B6B045-D697-4080-9222-63534558391C}" destId="{302E7276-5FA3-410A-A960-8331B1F50A95}" srcOrd="3" destOrd="0" parTransId="{537E5E4B-674B-4356-A1A5-8FE9D2752F49}" sibTransId="{17E73279-57A8-4A6B-926A-DE5815A87FF0}"/>
    <dgm:cxn modelId="{1BA5A30E-8CE1-4514-99F1-127EA30B15E7}" type="presOf" srcId="{FE09E5E3-4693-47C5-AF2A-C79D90EC1801}" destId="{B51B060E-2453-47DD-99C8-C784F93E28C8}" srcOrd="0" destOrd="0" presId="urn:microsoft.com/office/officeart/2005/8/layout/hList1"/>
    <dgm:cxn modelId="{713B9811-EBA6-4387-BB25-2ED23A45C249}" srcId="{49B6B045-D697-4080-9222-63534558391C}" destId="{FB60B01F-ECA4-4719-B0B2-603E030FC97D}" srcOrd="1" destOrd="0" parTransId="{7A654031-26EF-4F73-8DA2-20CA4D052E53}" sibTransId="{302D450A-4237-4FBC-8ACC-F3E5E09A83B7}"/>
    <dgm:cxn modelId="{8C8E221B-90D3-42EE-984D-05F2EA8834F6}" type="presOf" srcId="{49B6B045-D697-4080-9222-63534558391C}" destId="{E59EF27A-CB82-40C4-B000-65EFD8751758}" srcOrd="0" destOrd="0" presId="urn:microsoft.com/office/officeart/2005/8/layout/hList1"/>
    <dgm:cxn modelId="{6CC32234-7348-4388-9377-282686B70B68}" type="presOf" srcId="{302E7276-5FA3-410A-A960-8331B1F50A95}" destId="{828C7257-E410-4037-A639-2D78165D7957}" srcOrd="0" destOrd="3" presId="urn:microsoft.com/office/officeart/2005/8/layout/hList1"/>
    <dgm:cxn modelId="{DB4B5160-4312-441D-BF44-C50D41ED98B6}" type="presOf" srcId="{69F6A9C9-3268-461F-ADDE-5EE4AC70DAFD}" destId="{6497AE72-9F6C-414E-B443-751C5C469804}" srcOrd="0" destOrd="0" presId="urn:microsoft.com/office/officeart/2005/8/layout/hList1"/>
    <dgm:cxn modelId="{0ACE7848-8B2F-4CA3-B6CE-8AC47327D974}" type="presOf" srcId="{2B0FC245-79D2-485F-8137-1A99175F51D1}" destId="{828C7257-E410-4037-A639-2D78165D7957}" srcOrd="0" destOrd="2" presId="urn:microsoft.com/office/officeart/2005/8/layout/hList1"/>
    <dgm:cxn modelId="{CB97BC6D-E651-4A69-B226-13E5E80CED09}" srcId="{69F6A9C9-3268-461F-ADDE-5EE4AC70DAFD}" destId="{ADF60170-2728-4E7D-A167-6B2A7B493770}" srcOrd="1" destOrd="0" parTransId="{32C99BB6-4A2F-4979-BBB6-FAAECD693515}" sibTransId="{C8E3DA6B-9F61-4784-8647-0F48673C7A85}"/>
    <dgm:cxn modelId="{54A90773-DA6D-4AA3-9995-42C628D55423}" type="presOf" srcId="{4077F401-26CC-4934-948F-55FFAFB9A9CB}" destId="{A419B092-B787-4536-9F5F-AE9E1574A5A0}" srcOrd="0" destOrd="0" presId="urn:microsoft.com/office/officeart/2005/8/layout/hList1"/>
    <dgm:cxn modelId="{8795D873-9C0B-4743-AA8D-8D3D536597D6}" srcId="{69F6A9C9-3268-461F-ADDE-5EE4AC70DAFD}" destId="{D8EC2EB0-2D25-42B1-AE06-B5AE02DD0E38}" srcOrd="3" destOrd="0" parTransId="{C5BE65BA-DFF9-41C5-B872-765281E35636}" sibTransId="{99C167D4-3032-4FA4-BCE3-86C3512BFE0E}"/>
    <dgm:cxn modelId="{71278278-5788-4D67-A903-523177CFEBBE}" type="presOf" srcId="{A096CD19-1C7D-4E4B-A08E-C640E367AD8C}" destId="{828C7257-E410-4037-A639-2D78165D7957}" srcOrd="0" destOrd="0" presId="urn:microsoft.com/office/officeart/2005/8/layout/hList1"/>
    <dgm:cxn modelId="{03484559-174F-4BF3-AEDB-5304B052BA2F}" srcId="{49B6B045-D697-4080-9222-63534558391C}" destId="{2B0FC245-79D2-485F-8137-1A99175F51D1}" srcOrd="2" destOrd="0" parTransId="{CC78647E-2CF4-4E64-B370-8E9CD7D1FFED}" sibTransId="{D588BD9A-3706-4233-A16A-0832B31FE444}"/>
    <dgm:cxn modelId="{395DA182-DD37-4C66-BA17-6C924F76AEF6}" type="presOf" srcId="{D8EC2EB0-2D25-42B1-AE06-B5AE02DD0E38}" destId="{A419B092-B787-4536-9F5F-AE9E1574A5A0}" srcOrd="0" destOrd="3" presId="urn:microsoft.com/office/officeart/2005/8/layout/hList1"/>
    <dgm:cxn modelId="{21C7A987-02E7-4CE1-ABAF-CDC54CD94B78}" srcId="{69F6A9C9-3268-461F-ADDE-5EE4AC70DAFD}" destId="{4077F401-26CC-4934-948F-55FFAFB9A9CB}" srcOrd="0" destOrd="0" parTransId="{F6D5BA69-C0F0-471F-AFC9-4808A8F56C6D}" sibTransId="{78409E8C-AD55-4D5C-AB80-FD0960424289}"/>
    <dgm:cxn modelId="{A5358088-A72D-46F0-8ED5-43FD8DF74DE6}" srcId="{FE09E5E3-4693-47C5-AF2A-C79D90EC1801}" destId="{69F6A9C9-3268-461F-ADDE-5EE4AC70DAFD}" srcOrd="1" destOrd="0" parTransId="{F053F766-F95D-4666-8524-CAA7B4723856}" sibTransId="{53A4E555-28BB-48C7-AAAD-2BE22A994C41}"/>
    <dgm:cxn modelId="{92734DA4-D949-410A-84D0-E53CD77E0E22}" type="presOf" srcId="{E5280CDD-6935-4FA5-B9CB-D9690AFFFC6B}" destId="{A419B092-B787-4536-9F5F-AE9E1574A5A0}" srcOrd="0" destOrd="2" presId="urn:microsoft.com/office/officeart/2005/8/layout/hList1"/>
    <dgm:cxn modelId="{713CFDAF-F320-42B9-BD33-89F7AE0D7916}" srcId="{69F6A9C9-3268-461F-ADDE-5EE4AC70DAFD}" destId="{E5280CDD-6935-4FA5-B9CB-D9690AFFFC6B}" srcOrd="2" destOrd="0" parTransId="{50543A57-7C45-41D3-B73A-8A5EB20E9B70}" sibTransId="{C9515B4A-DF0D-44B8-B0DC-6CF080ED2A0B}"/>
    <dgm:cxn modelId="{2B7AFBD7-5854-44B3-91BA-4C6D90C1C336}" srcId="{49B6B045-D697-4080-9222-63534558391C}" destId="{A096CD19-1C7D-4E4B-A08E-C640E367AD8C}" srcOrd="0" destOrd="0" parTransId="{5FE12F38-5341-4DED-ADB5-E281EE2E5E03}" sibTransId="{39E85691-FD46-4BD2-92CF-86800CE8880D}"/>
    <dgm:cxn modelId="{B383B6DB-8738-4F27-B0A4-8727413B68B6}" type="presOf" srcId="{FB60B01F-ECA4-4719-B0B2-603E030FC97D}" destId="{828C7257-E410-4037-A639-2D78165D7957}" srcOrd="0" destOrd="1" presId="urn:microsoft.com/office/officeart/2005/8/layout/hList1"/>
    <dgm:cxn modelId="{7E654DE7-3948-41A4-B713-EDEC124AD93A}" srcId="{FE09E5E3-4693-47C5-AF2A-C79D90EC1801}" destId="{49B6B045-D697-4080-9222-63534558391C}" srcOrd="0" destOrd="0" parTransId="{F46D115B-F33F-4C78-B640-A3E551EA0CBD}" sibTransId="{2219406B-B042-43CD-91A4-D49030DB51AA}"/>
    <dgm:cxn modelId="{4F982BEE-9E0E-47AF-AEA1-293A7C8231FB}" type="presOf" srcId="{ADF60170-2728-4E7D-A167-6B2A7B493770}" destId="{A419B092-B787-4536-9F5F-AE9E1574A5A0}" srcOrd="0" destOrd="1" presId="urn:microsoft.com/office/officeart/2005/8/layout/hList1"/>
    <dgm:cxn modelId="{42DAA0A8-F1A8-4AF9-B902-0A95F146658E}" type="presParOf" srcId="{B51B060E-2453-47DD-99C8-C784F93E28C8}" destId="{1B640229-D60F-43B5-AB51-9619340FDBB4}" srcOrd="0" destOrd="0" presId="urn:microsoft.com/office/officeart/2005/8/layout/hList1"/>
    <dgm:cxn modelId="{D5D1DABE-2342-4450-9B92-B93C2FF1CBC9}" type="presParOf" srcId="{1B640229-D60F-43B5-AB51-9619340FDBB4}" destId="{E59EF27A-CB82-40C4-B000-65EFD8751758}" srcOrd="0" destOrd="0" presId="urn:microsoft.com/office/officeart/2005/8/layout/hList1"/>
    <dgm:cxn modelId="{0AFC93BB-F725-4448-BE6D-7180AAC291D2}" type="presParOf" srcId="{1B640229-D60F-43B5-AB51-9619340FDBB4}" destId="{828C7257-E410-4037-A639-2D78165D7957}" srcOrd="1" destOrd="0" presId="urn:microsoft.com/office/officeart/2005/8/layout/hList1"/>
    <dgm:cxn modelId="{2EAC36BC-DE48-4767-8C1A-F07BC32783EA}" type="presParOf" srcId="{B51B060E-2453-47DD-99C8-C784F93E28C8}" destId="{3F57B8A4-2E33-48B7-B45F-5DC5020D4812}" srcOrd="1" destOrd="0" presId="urn:microsoft.com/office/officeart/2005/8/layout/hList1"/>
    <dgm:cxn modelId="{3700D1D8-CCAB-41F8-A36F-1071E07B389E}" type="presParOf" srcId="{B51B060E-2453-47DD-99C8-C784F93E28C8}" destId="{4B07BE8A-7177-46BA-9067-99F410D270FC}" srcOrd="2" destOrd="0" presId="urn:microsoft.com/office/officeart/2005/8/layout/hList1"/>
    <dgm:cxn modelId="{7FBA2996-07BA-4EB4-84F8-AD34CCD7DC71}" type="presParOf" srcId="{4B07BE8A-7177-46BA-9067-99F410D270FC}" destId="{6497AE72-9F6C-414E-B443-751C5C469804}" srcOrd="0" destOrd="0" presId="urn:microsoft.com/office/officeart/2005/8/layout/hList1"/>
    <dgm:cxn modelId="{2AF6F50E-93F6-4995-86A3-6C3BB2E7898C}" type="presParOf" srcId="{4B07BE8A-7177-46BA-9067-99F410D270FC}" destId="{A419B092-B787-4536-9F5F-AE9E1574A5A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09E5E3-4693-47C5-AF2A-C79D90EC1801}" type="doc">
      <dgm:prSet loTypeId="urn:microsoft.com/office/officeart/2005/8/layout/hList1" loCatId="list" qsTypeId="urn:microsoft.com/office/officeart/2005/8/quickstyle/simple2" qsCatId="simple" csTypeId="urn:microsoft.com/office/officeart/2005/8/colors/accent3_2" csCatId="accent3" phldr="1"/>
      <dgm:spPr/>
      <dgm:t>
        <a:bodyPr/>
        <a:lstStyle/>
        <a:p>
          <a:endParaRPr lang="en-US"/>
        </a:p>
      </dgm:t>
    </dgm:pt>
    <dgm:pt modelId="{69F6A9C9-3268-461F-ADDE-5EE4AC70DAFD}">
      <dgm:prSet phldrT="[Text]" custT="1"/>
      <dgm:spPr/>
      <dgm:t>
        <a:bodyPr/>
        <a:lstStyle/>
        <a:p>
          <a:pPr rtl="0"/>
          <a:r>
            <a:rPr lang="en-US" sz="3300" dirty="0">
              <a:latin typeface="Calibri Light" panose="020F0302020204030204"/>
            </a:rPr>
            <a:t>Non-Employees</a:t>
          </a:r>
        </a:p>
        <a:p>
          <a:pPr rtl="0"/>
          <a:r>
            <a:rPr lang="en-US" sz="2800" dirty="0">
              <a:latin typeface="Calibri Light" panose="020F0302020204030204"/>
            </a:rPr>
            <a:t>Stipends or Non-Service Stipends</a:t>
          </a:r>
          <a:endParaRPr lang="en-US" sz="2800" dirty="0"/>
        </a:p>
      </dgm:t>
    </dgm:pt>
    <dgm:pt modelId="{53A4E555-28BB-48C7-AAAD-2BE22A994C41}" type="sibTrans" cxnId="{A5358088-A72D-46F0-8ED5-43FD8DF74DE6}">
      <dgm:prSet/>
      <dgm:spPr/>
      <dgm:t>
        <a:bodyPr/>
        <a:lstStyle/>
        <a:p>
          <a:endParaRPr lang="en-US"/>
        </a:p>
      </dgm:t>
    </dgm:pt>
    <dgm:pt modelId="{F053F766-F95D-4666-8524-CAA7B4723856}" type="parTrans" cxnId="{A5358088-A72D-46F0-8ED5-43FD8DF74DE6}">
      <dgm:prSet/>
      <dgm:spPr/>
      <dgm:t>
        <a:bodyPr/>
        <a:lstStyle/>
        <a:p>
          <a:endParaRPr lang="en-US"/>
        </a:p>
      </dgm:t>
    </dgm:pt>
    <dgm:pt modelId="{49B6B045-D697-4080-9222-63534558391C}">
      <dgm:prSet phldrT="[Text]" custT="1"/>
      <dgm:spPr/>
      <dgm:t>
        <a:bodyPr/>
        <a:lstStyle/>
        <a:p>
          <a:pPr rtl="0"/>
          <a:r>
            <a:rPr lang="en-US" sz="3400" dirty="0">
              <a:latin typeface="Calibri Light" panose="020F0302020204030204"/>
            </a:rPr>
            <a:t>Employees</a:t>
          </a:r>
        </a:p>
        <a:p>
          <a:pPr rtl="0"/>
          <a:r>
            <a:rPr lang="en-US" sz="2800" dirty="0">
              <a:latin typeface="Calibri Light" panose="020F0302020204030204"/>
            </a:rPr>
            <a:t>Salaries or Service Stipends</a:t>
          </a:r>
        </a:p>
      </dgm:t>
    </dgm:pt>
    <dgm:pt modelId="{2219406B-B042-43CD-91A4-D49030DB51AA}" type="sibTrans" cxnId="{7E654DE7-3948-41A4-B713-EDEC124AD93A}">
      <dgm:prSet/>
      <dgm:spPr/>
      <dgm:t>
        <a:bodyPr/>
        <a:lstStyle/>
        <a:p>
          <a:endParaRPr lang="en-US"/>
        </a:p>
      </dgm:t>
    </dgm:pt>
    <dgm:pt modelId="{F46D115B-F33F-4C78-B640-A3E551EA0CBD}" type="parTrans" cxnId="{7E654DE7-3948-41A4-B713-EDEC124AD93A}">
      <dgm:prSet/>
      <dgm:spPr/>
      <dgm:t>
        <a:bodyPr/>
        <a:lstStyle/>
        <a:p>
          <a:endParaRPr lang="en-US"/>
        </a:p>
      </dgm:t>
    </dgm:pt>
    <dgm:pt modelId="{A096CD19-1C7D-4E4B-A08E-C640E367AD8C}">
      <dgm:prSet phldr="0"/>
      <dgm:spPr/>
      <dgm:t>
        <a:bodyPr/>
        <a:lstStyle/>
        <a:p>
          <a:r>
            <a:rPr lang="en-US" dirty="0">
              <a:latin typeface="Calibri Light" panose="020F0302020204030204"/>
            </a:rPr>
            <a:t>Faculty</a:t>
          </a:r>
        </a:p>
      </dgm:t>
    </dgm:pt>
    <dgm:pt modelId="{5FE12F38-5341-4DED-ADB5-E281EE2E5E03}" type="parTrans" cxnId="{2B7AFBD7-5854-44B3-91BA-4C6D90C1C336}">
      <dgm:prSet/>
      <dgm:spPr/>
      <dgm:t>
        <a:bodyPr/>
        <a:lstStyle/>
        <a:p>
          <a:endParaRPr lang="en-US"/>
        </a:p>
      </dgm:t>
    </dgm:pt>
    <dgm:pt modelId="{39E85691-FD46-4BD2-92CF-86800CE8880D}" type="sibTrans" cxnId="{2B7AFBD7-5854-44B3-91BA-4C6D90C1C336}">
      <dgm:prSet/>
      <dgm:spPr/>
      <dgm:t>
        <a:bodyPr/>
        <a:lstStyle/>
        <a:p>
          <a:endParaRPr lang="en-US"/>
        </a:p>
      </dgm:t>
    </dgm:pt>
    <dgm:pt modelId="{A047A566-6796-49E3-84D9-EC9EA9C3852F}">
      <dgm:prSet phldr="0"/>
      <dgm:spPr/>
      <dgm:t>
        <a:bodyPr/>
        <a:lstStyle/>
        <a:p>
          <a:pPr rtl="0"/>
          <a:r>
            <a:rPr lang="en-US" dirty="0">
              <a:latin typeface="Calibri Light" panose="020F0302020204030204"/>
            </a:rPr>
            <a:t>REU Students</a:t>
          </a:r>
        </a:p>
      </dgm:t>
    </dgm:pt>
    <dgm:pt modelId="{5CC698F2-BC84-4234-9C28-BA82D2710D0C}" type="parTrans" cxnId="{06789EB9-A1DA-4513-BC98-A9BD47142808}">
      <dgm:prSet/>
      <dgm:spPr/>
      <dgm:t>
        <a:bodyPr/>
        <a:lstStyle/>
        <a:p>
          <a:endParaRPr lang="en-US"/>
        </a:p>
      </dgm:t>
    </dgm:pt>
    <dgm:pt modelId="{CB3413A6-29E7-485D-BAE2-D1B6B87A1783}" type="sibTrans" cxnId="{06789EB9-A1DA-4513-BC98-A9BD47142808}">
      <dgm:prSet/>
      <dgm:spPr/>
      <dgm:t>
        <a:bodyPr/>
        <a:lstStyle/>
        <a:p>
          <a:endParaRPr lang="en-US"/>
        </a:p>
      </dgm:t>
    </dgm:pt>
    <dgm:pt modelId="{09294BC6-8651-4DF8-BFAB-6D2E456851B6}">
      <dgm:prSet phldr="0"/>
      <dgm:spPr/>
      <dgm:t>
        <a:bodyPr/>
        <a:lstStyle/>
        <a:p>
          <a:r>
            <a:rPr lang="en-US" dirty="0">
              <a:latin typeface="Calibri Light" panose="020F0302020204030204"/>
            </a:rPr>
            <a:t>Staff</a:t>
          </a:r>
        </a:p>
      </dgm:t>
    </dgm:pt>
    <dgm:pt modelId="{D1902B99-77B8-46F6-ACA4-819F473ACCE8}" type="parTrans" cxnId="{53DFBD51-B21D-4EB2-A1F9-6FE2E1FA2D84}">
      <dgm:prSet/>
      <dgm:spPr/>
      <dgm:t>
        <a:bodyPr/>
        <a:lstStyle/>
        <a:p>
          <a:endParaRPr lang="en-US"/>
        </a:p>
      </dgm:t>
    </dgm:pt>
    <dgm:pt modelId="{059ECAE1-D7AD-421B-9ACD-6AC18C089190}" type="sibTrans" cxnId="{53DFBD51-B21D-4EB2-A1F9-6FE2E1FA2D84}">
      <dgm:prSet/>
      <dgm:spPr/>
      <dgm:t>
        <a:bodyPr/>
        <a:lstStyle/>
        <a:p>
          <a:endParaRPr lang="en-US"/>
        </a:p>
      </dgm:t>
    </dgm:pt>
    <dgm:pt modelId="{B3A7105F-5625-44ED-A08F-03E2B3E566CD}">
      <dgm:prSet phldr="0"/>
      <dgm:spPr/>
      <dgm:t>
        <a:bodyPr/>
        <a:lstStyle/>
        <a:p>
          <a:pPr rtl="0"/>
          <a:r>
            <a:rPr lang="en-US" dirty="0">
              <a:latin typeface="Calibri Light" panose="020F0302020204030204"/>
            </a:rPr>
            <a:t>Hourly (including Grad &amp; UG students)</a:t>
          </a:r>
        </a:p>
      </dgm:t>
    </dgm:pt>
    <dgm:pt modelId="{28738485-9985-4131-B801-1C0C30DCD3C8}" type="parTrans" cxnId="{E1F98409-E6F9-46D4-8643-DAC873414D1F}">
      <dgm:prSet/>
      <dgm:spPr/>
      <dgm:t>
        <a:bodyPr/>
        <a:lstStyle/>
        <a:p>
          <a:endParaRPr lang="en-US"/>
        </a:p>
      </dgm:t>
    </dgm:pt>
    <dgm:pt modelId="{3B924DB5-6648-40EA-A1F2-C7FE9EC34C51}" type="sibTrans" cxnId="{E1F98409-E6F9-46D4-8643-DAC873414D1F}">
      <dgm:prSet/>
      <dgm:spPr/>
      <dgm:t>
        <a:bodyPr/>
        <a:lstStyle/>
        <a:p>
          <a:endParaRPr lang="en-US"/>
        </a:p>
      </dgm:t>
    </dgm:pt>
    <dgm:pt modelId="{BA2B8686-4E77-4BD2-ACBC-4B1E981C088F}">
      <dgm:prSet phldr="0"/>
      <dgm:spPr/>
      <dgm:t>
        <a:bodyPr/>
        <a:lstStyle/>
        <a:p>
          <a:r>
            <a:rPr lang="en-US" dirty="0">
              <a:latin typeface="Calibri Light" panose="020F0302020204030204"/>
            </a:rPr>
            <a:t>Participants</a:t>
          </a:r>
          <a:endParaRPr lang="en-US" dirty="0"/>
        </a:p>
      </dgm:t>
    </dgm:pt>
    <dgm:pt modelId="{12AF93E2-942B-489B-A550-2D54AB56130D}" type="parTrans" cxnId="{F417AB07-24F9-41FD-B69B-2A1F7F10D4C0}">
      <dgm:prSet/>
      <dgm:spPr/>
      <dgm:t>
        <a:bodyPr/>
        <a:lstStyle/>
        <a:p>
          <a:endParaRPr lang="en-US"/>
        </a:p>
      </dgm:t>
    </dgm:pt>
    <dgm:pt modelId="{F5691A62-7758-4E99-9D13-99858005F31D}" type="sibTrans" cxnId="{F417AB07-24F9-41FD-B69B-2A1F7F10D4C0}">
      <dgm:prSet/>
      <dgm:spPr/>
      <dgm:t>
        <a:bodyPr/>
        <a:lstStyle/>
        <a:p>
          <a:endParaRPr lang="en-US"/>
        </a:p>
      </dgm:t>
    </dgm:pt>
    <dgm:pt modelId="{B1ECC1E9-BA1B-4FDE-89D1-B47710F26536}">
      <dgm:prSet phldr="0"/>
      <dgm:spPr/>
      <dgm:t>
        <a:bodyPr/>
        <a:lstStyle/>
        <a:p>
          <a:pPr rtl="0"/>
          <a:r>
            <a:rPr lang="en-US" dirty="0">
              <a:latin typeface="Calibri Light" panose="020F0302020204030204"/>
            </a:rPr>
            <a:t>Graduate RAs &amp; TAs</a:t>
          </a:r>
        </a:p>
      </dgm:t>
    </dgm:pt>
    <dgm:pt modelId="{8210B603-FE62-4EB8-B474-64B240F3B61F}" type="parTrans" cxnId="{C2FFBEF6-9FBC-4434-B3A7-FA2229F20A31}">
      <dgm:prSet/>
      <dgm:spPr/>
      <dgm:t>
        <a:bodyPr/>
        <a:lstStyle/>
        <a:p>
          <a:endParaRPr lang="en-US"/>
        </a:p>
      </dgm:t>
    </dgm:pt>
    <dgm:pt modelId="{A9F162ED-EF46-4171-81E2-CA9B5DFBBA9E}" type="sibTrans" cxnId="{C2FFBEF6-9FBC-4434-B3A7-FA2229F20A31}">
      <dgm:prSet/>
      <dgm:spPr/>
      <dgm:t>
        <a:bodyPr/>
        <a:lstStyle/>
        <a:p>
          <a:endParaRPr lang="en-US"/>
        </a:p>
      </dgm:t>
    </dgm:pt>
    <dgm:pt modelId="{4077F401-26CC-4934-948F-55FFAFB9A9CB}">
      <dgm:prSet phldr="0"/>
      <dgm:spPr/>
      <dgm:t>
        <a:bodyPr/>
        <a:lstStyle/>
        <a:p>
          <a:pPr rtl="0"/>
          <a:r>
            <a:rPr lang="en-US" dirty="0">
              <a:latin typeface="Calibri Light" panose="020F0302020204030204"/>
            </a:rPr>
            <a:t>Fellowships</a:t>
          </a:r>
        </a:p>
      </dgm:t>
    </dgm:pt>
    <dgm:pt modelId="{F6D5BA69-C0F0-471F-AFC9-4808A8F56C6D}" type="parTrans" cxnId="{21C7A987-02E7-4CE1-ABAF-CDC54CD94B78}">
      <dgm:prSet/>
      <dgm:spPr/>
      <dgm:t>
        <a:bodyPr/>
        <a:lstStyle/>
        <a:p>
          <a:endParaRPr lang="en-US"/>
        </a:p>
      </dgm:t>
    </dgm:pt>
    <dgm:pt modelId="{78409E8C-AD55-4D5C-AB80-FD0960424289}" type="sibTrans" cxnId="{21C7A987-02E7-4CE1-ABAF-CDC54CD94B78}">
      <dgm:prSet/>
      <dgm:spPr/>
      <dgm:t>
        <a:bodyPr/>
        <a:lstStyle/>
        <a:p>
          <a:endParaRPr lang="en-US"/>
        </a:p>
      </dgm:t>
    </dgm:pt>
    <dgm:pt modelId="{E1AC0FFD-E886-4A13-8FAB-F9821A71C930}">
      <dgm:prSet phldr="0"/>
      <dgm:spPr/>
      <dgm:t>
        <a:bodyPr/>
        <a:lstStyle/>
        <a:p>
          <a:r>
            <a:rPr lang="en-US" dirty="0">
              <a:latin typeface="Calibri Light" panose="020F0302020204030204"/>
            </a:rPr>
            <a:t>Honorariums</a:t>
          </a:r>
        </a:p>
      </dgm:t>
    </dgm:pt>
    <dgm:pt modelId="{54A6CF61-FF73-4F48-96BE-099FEC7E0254}" type="parTrans" cxnId="{391E268C-A468-40A6-8580-3B167725AAB1}">
      <dgm:prSet/>
      <dgm:spPr/>
      <dgm:t>
        <a:bodyPr/>
        <a:lstStyle/>
        <a:p>
          <a:endParaRPr lang="en-US"/>
        </a:p>
      </dgm:t>
    </dgm:pt>
    <dgm:pt modelId="{73AF9B53-7680-4BF0-BE57-4F1D5A8CC02A}" type="sibTrans" cxnId="{391E268C-A468-40A6-8580-3B167725AAB1}">
      <dgm:prSet/>
      <dgm:spPr/>
      <dgm:t>
        <a:bodyPr/>
        <a:lstStyle/>
        <a:p>
          <a:endParaRPr lang="en-US"/>
        </a:p>
      </dgm:t>
    </dgm:pt>
    <dgm:pt modelId="{B51B060E-2453-47DD-99C8-C784F93E28C8}" type="pres">
      <dgm:prSet presAssocID="{FE09E5E3-4693-47C5-AF2A-C79D90EC1801}" presName="Name0" presStyleCnt="0">
        <dgm:presLayoutVars>
          <dgm:dir/>
          <dgm:animLvl val="lvl"/>
          <dgm:resizeHandles val="exact"/>
        </dgm:presLayoutVars>
      </dgm:prSet>
      <dgm:spPr/>
    </dgm:pt>
    <dgm:pt modelId="{1B640229-D60F-43B5-AB51-9619340FDBB4}" type="pres">
      <dgm:prSet presAssocID="{49B6B045-D697-4080-9222-63534558391C}" presName="composite" presStyleCnt="0"/>
      <dgm:spPr/>
    </dgm:pt>
    <dgm:pt modelId="{E59EF27A-CB82-40C4-B000-65EFD8751758}" type="pres">
      <dgm:prSet presAssocID="{49B6B045-D697-4080-9222-63534558391C}" presName="parTx" presStyleLbl="alignNode1" presStyleIdx="0" presStyleCnt="2" custLinFactNeighborX="-1778" custLinFactNeighborY="-718">
        <dgm:presLayoutVars>
          <dgm:chMax val="0"/>
          <dgm:chPref val="0"/>
          <dgm:bulletEnabled val="1"/>
        </dgm:presLayoutVars>
      </dgm:prSet>
      <dgm:spPr/>
    </dgm:pt>
    <dgm:pt modelId="{828C7257-E410-4037-A639-2D78165D7957}" type="pres">
      <dgm:prSet presAssocID="{49B6B045-D697-4080-9222-63534558391C}" presName="desTx" presStyleLbl="alignAccFollowNode1" presStyleIdx="0" presStyleCnt="2">
        <dgm:presLayoutVars>
          <dgm:bulletEnabled val="1"/>
        </dgm:presLayoutVars>
      </dgm:prSet>
      <dgm:spPr/>
    </dgm:pt>
    <dgm:pt modelId="{3F57B8A4-2E33-48B7-B45F-5DC5020D4812}" type="pres">
      <dgm:prSet presAssocID="{2219406B-B042-43CD-91A4-D49030DB51AA}" presName="space" presStyleCnt="0"/>
      <dgm:spPr/>
    </dgm:pt>
    <dgm:pt modelId="{4B07BE8A-7177-46BA-9067-99F410D270FC}" type="pres">
      <dgm:prSet presAssocID="{69F6A9C9-3268-461F-ADDE-5EE4AC70DAFD}" presName="composite" presStyleCnt="0"/>
      <dgm:spPr/>
    </dgm:pt>
    <dgm:pt modelId="{6497AE72-9F6C-414E-B443-751C5C469804}" type="pres">
      <dgm:prSet presAssocID="{69F6A9C9-3268-461F-ADDE-5EE4AC70DAFD}" presName="parTx" presStyleLbl="alignNode1" presStyleIdx="1" presStyleCnt="2">
        <dgm:presLayoutVars>
          <dgm:chMax val="0"/>
          <dgm:chPref val="0"/>
          <dgm:bulletEnabled val="1"/>
        </dgm:presLayoutVars>
      </dgm:prSet>
      <dgm:spPr/>
    </dgm:pt>
    <dgm:pt modelId="{A419B092-B787-4536-9F5F-AE9E1574A5A0}" type="pres">
      <dgm:prSet presAssocID="{69F6A9C9-3268-461F-ADDE-5EE4AC70DAFD}" presName="desTx" presStyleLbl="alignAccFollowNode1" presStyleIdx="1" presStyleCnt="2">
        <dgm:presLayoutVars>
          <dgm:bulletEnabled val="1"/>
        </dgm:presLayoutVars>
      </dgm:prSet>
      <dgm:spPr/>
    </dgm:pt>
  </dgm:ptLst>
  <dgm:cxnLst>
    <dgm:cxn modelId="{F417AB07-24F9-41FD-B69B-2A1F7F10D4C0}" srcId="{69F6A9C9-3268-461F-ADDE-5EE4AC70DAFD}" destId="{BA2B8686-4E77-4BD2-ACBC-4B1E981C088F}" srcOrd="1" destOrd="0" parTransId="{12AF93E2-942B-489B-A550-2D54AB56130D}" sibTransId="{F5691A62-7758-4E99-9D13-99858005F31D}"/>
    <dgm:cxn modelId="{E1F98409-E6F9-46D4-8643-DAC873414D1F}" srcId="{49B6B045-D697-4080-9222-63534558391C}" destId="{B3A7105F-5625-44ED-A08F-03E2B3E566CD}" srcOrd="3" destOrd="0" parTransId="{28738485-9985-4131-B801-1C0C30DCD3C8}" sibTransId="{3B924DB5-6648-40EA-A1F2-C7FE9EC34C51}"/>
    <dgm:cxn modelId="{1BA5A30E-8CE1-4514-99F1-127EA30B15E7}" type="presOf" srcId="{FE09E5E3-4693-47C5-AF2A-C79D90EC1801}" destId="{B51B060E-2453-47DD-99C8-C784F93E28C8}" srcOrd="0" destOrd="0" presId="urn:microsoft.com/office/officeart/2005/8/layout/hList1"/>
    <dgm:cxn modelId="{8C8E221B-90D3-42EE-984D-05F2EA8834F6}" type="presOf" srcId="{49B6B045-D697-4080-9222-63534558391C}" destId="{E59EF27A-CB82-40C4-B000-65EFD8751758}" srcOrd="0" destOrd="0" presId="urn:microsoft.com/office/officeart/2005/8/layout/hList1"/>
    <dgm:cxn modelId="{DB4B5160-4312-441D-BF44-C50D41ED98B6}" type="presOf" srcId="{69F6A9C9-3268-461F-ADDE-5EE4AC70DAFD}" destId="{6497AE72-9F6C-414E-B443-751C5C469804}" srcOrd="0" destOrd="0" presId="urn:microsoft.com/office/officeart/2005/8/layout/hList1"/>
    <dgm:cxn modelId="{A5CC9470-6190-4866-9287-F365487DF061}" type="presOf" srcId="{B1ECC1E9-BA1B-4FDE-89D1-B47710F26536}" destId="{828C7257-E410-4037-A639-2D78165D7957}" srcOrd="0" destOrd="2" presId="urn:microsoft.com/office/officeart/2005/8/layout/hList1"/>
    <dgm:cxn modelId="{8A05BE50-05C6-4EAC-A76C-FAB8FB9C2DB2}" type="presOf" srcId="{09294BC6-8651-4DF8-BFAB-6D2E456851B6}" destId="{828C7257-E410-4037-A639-2D78165D7957}" srcOrd="0" destOrd="1" presId="urn:microsoft.com/office/officeart/2005/8/layout/hList1"/>
    <dgm:cxn modelId="{53DFBD51-B21D-4EB2-A1F9-6FE2E1FA2D84}" srcId="{49B6B045-D697-4080-9222-63534558391C}" destId="{09294BC6-8651-4DF8-BFAB-6D2E456851B6}" srcOrd="1" destOrd="0" parTransId="{D1902B99-77B8-46F6-ACA4-819F473ACCE8}" sibTransId="{059ECAE1-D7AD-421B-9ACD-6AC18C089190}"/>
    <dgm:cxn modelId="{54A90773-DA6D-4AA3-9995-42C628D55423}" type="presOf" srcId="{4077F401-26CC-4934-948F-55FFAFB9A9CB}" destId="{A419B092-B787-4536-9F5F-AE9E1574A5A0}" srcOrd="0" destOrd="0" presId="urn:microsoft.com/office/officeart/2005/8/layout/hList1"/>
    <dgm:cxn modelId="{71278278-5788-4D67-A903-523177CFEBBE}" type="presOf" srcId="{A096CD19-1C7D-4E4B-A08E-C640E367AD8C}" destId="{828C7257-E410-4037-A639-2D78165D7957}" srcOrd="0" destOrd="0" presId="urn:microsoft.com/office/officeart/2005/8/layout/hList1"/>
    <dgm:cxn modelId="{21C7A987-02E7-4CE1-ABAF-CDC54CD94B78}" srcId="{69F6A9C9-3268-461F-ADDE-5EE4AC70DAFD}" destId="{4077F401-26CC-4934-948F-55FFAFB9A9CB}" srcOrd="0" destOrd="0" parTransId="{F6D5BA69-C0F0-471F-AFC9-4808A8F56C6D}" sibTransId="{78409E8C-AD55-4D5C-AB80-FD0960424289}"/>
    <dgm:cxn modelId="{A5358088-A72D-46F0-8ED5-43FD8DF74DE6}" srcId="{FE09E5E3-4693-47C5-AF2A-C79D90EC1801}" destId="{69F6A9C9-3268-461F-ADDE-5EE4AC70DAFD}" srcOrd="1" destOrd="0" parTransId="{F053F766-F95D-4666-8524-CAA7B4723856}" sibTransId="{53A4E555-28BB-48C7-AAAD-2BE22A994C41}"/>
    <dgm:cxn modelId="{391E268C-A468-40A6-8580-3B167725AAB1}" srcId="{69F6A9C9-3268-461F-ADDE-5EE4AC70DAFD}" destId="{E1AC0FFD-E886-4A13-8FAB-F9821A71C930}" srcOrd="3" destOrd="0" parTransId="{54A6CF61-FF73-4F48-96BE-099FEC7E0254}" sibTransId="{73AF9B53-7680-4BF0-BE57-4F1D5A8CC02A}"/>
    <dgm:cxn modelId="{06789EB9-A1DA-4513-BC98-A9BD47142808}" srcId="{69F6A9C9-3268-461F-ADDE-5EE4AC70DAFD}" destId="{A047A566-6796-49E3-84D9-EC9EA9C3852F}" srcOrd="2" destOrd="0" parTransId="{5CC698F2-BC84-4234-9C28-BA82D2710D0C}" sibTransId="{CB3413A6-29E7-485D-BAE2-D1B6B87A1783}"/>
    <dgm:cxn modelId="{2B7AFBD7-5854-44B3-91BA-4C6D90C1C336}" srcId="{49B6B045-D697-4080-9222-63534558391C}" destId="{A096CD19-1C7D-4E4B-A08E-C640E367AD8C}" srcOrd="0" destOrd="0" parTransId="{5FE12F38-5341-4DED-ADB5-E281EE2E5E03}" sibTransId="{39E85691-FD46-4BD2-92CF-86800CE8880D}"/>
    <dgm:cxn modelId="{0A091BDB-01B5-4D36-B967-F5EB9CB3D8D6}" type="presOf" srcId="{B3A7105F-5625-44ED-A08F-03E2B3E566CD}" destId="{828C7257-E410-4037-A639-2D78165D7957}" srcOrd="0" destOrd="3" presId="urn:microsoft.com/office/officeart/2005/8/layout/hList1"/>
    <dgm:cxn modelId="{882518E3-FD51-4272-A35C-14CDEF9A5A4D}" type="presOf" srcId="{BA2B8686-4E77-4BD2-ACBC-4B1E981C088F}" destId="{A419B092-B787-4536-9F5F-AE9E1574A5A0}" srcOrd="0" destOrd="1" presId="urn:microsoft.com/office/officeart/2005/8/layout/hList1"/>
    <dgm:cxn modelId="{BEAA90E5-2761-4F3A-B923-F0444C016D98}" type="presOf" srcId="{A047A566-6796-49E3-84D9-EC9EA9C3852F}" destId="{A419B092-B787-4536-9F5F-AE9E1574A5A0}" srcOrd="0" destOrd="2" presId="urn:microsoft.com/office/officeart/2005/8/layout/hList1"/>
    <dgm:cxn modelId="{7E654DE7-3948-41A4-B713-EDEC124AD93A}" srcId="{FE09E5E3-4693-47C5-AF2A-C79D90EC1801}" destId="{49B6B045-D697-4080-9222-63534558391C}" srcOrd="0" destOrd="0" parTransId="{F46D115B-F33F-4C78-B640-A3E551EA0CBD}" sibTransId="{2219406B-B042-43CD-91A4-D49030DB51AA}"/>
    <dgm:cxn modelId="{C89C06F2-2A2B-477D-89BC-785D8C7C3395}" type="presOf" srcId="{E1AC0FFD-E886-4A13-8FAB-F9821A71C930}" destId="{A419B092-B787-4536-9F5F-AE9E1574A5A0}" srcOrd="0" destOrd="3" presId="urn:microsoft.com/office/officeart/2005/8/layout/hList1"/>
    <dgm:cxn modelId="{C2FFBEF6-9FBC-4434-B3A7-FA2229F20A31}" srcId="{49B6B045-D697-4080-9222-63534558391C}" destId="{B1ECC1E9-BA1B-4FDE-89D1-B47710F26536}" srcOrd="2" destOrd="0" parTransId="{8210B603-FE62-4EB8-B474-64B240F3B61F}" sibTransId="{A9F162ED-EF46-4171-81E2-CA9B5DFBBA9E}"/>
    <dgm:cxn modelId="{42DAA0A8-F1A8-4AF9-B902-0A95F146658E}" type="presParOf" srcId="{B51B060E-2453-47DD-99C8-C784F93E28C8}" destId="{1B640229-D60F-43B5-AB51-9619340FDBB4}" srcOrd="0" destOrd="0" presId="urn:microsoft.com/office/officeart/2005/8/layout/hList1"/>
    <dgm:cxn modelId="{D5D1DABE-2342-4450-9B92-B93C2FF1CBC9}" type="presParOf" srcId="{1B640229-D60F-43B5-AB51-9619340FDBB4}" destId="{E59EF27A-CB82-40C4-B000-65EFD8751758}" srcOrd="0" destOrd="0" presId="urn:microsoft.com/office/officeart/2005/8/layout/hList1"/>
    <dgm:cxn modelId="{0AFC93BB-F725-4448-BE6D-7180AAC291D2}" type="presParOf" srcId="{1B640229-D60F-43B5-AB51-9619340FDBB4}" destId="{828C7257-E410-4037-A639-2D78165D7957}" srcOrd="1" destOrd="0" presId="urn:microsoft.com/office/officeart/2005/8/layout/hList1"/>
    <dgm:cxn modelId="{2EAC36BC-DE48-4767-8C1A-F07BC32783EA}" type="presParOf" srcId="{B51B060E-2453-47DD-99C8-C784F93E28C8}" destId="{3F57B8A4-2E33-48B7-B45F-5DC5020D4812}" srcOrd="1" destOrd="0" presId="urn:microsoft.com/office/officeart/2005/8/layout/hList1"/>
    <dgm:cxn modelId="{3700D1D8-CCAB-41F8-A36F-1071E07B389E}" type="presParOf" srcId="{B51B060E-2453-47DD-99C8-C784F93E28C8}" destId="{4B07BE8A-7177-46BA-9067-99F410D270FC}" srcOrd="2" destOrd="0" presId="urn:microsoft.com/office/officeart/2005/8/layout/hList1"/>
    <dgm:cxn modelId="{7FBA2996-07BA-4EB4-84F8-AD34CCD7DC71}" type="presParOf" srcId="{4B07BE8A-7177-46BA-9067-99F410D270FC}" destId="{6497AE72-9F6C-414E-B443-751C5C469804}" srcOrd="0" destOrd="0" presId="urn:microsoft.com/office/officeart/2005/8/layout/hList1"/>
    <dgm:cxn modelId="{2AF6F50E-93F6-4995-86A3-6C3BB2E7898C}" type="presParOf" srcId="{4B07BE8A-7177-46BA-9067-99F410D270FC}" destId="{A419B092-B787-4536-9F5F-AE9E1574A5A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DDC0DA-D78B-4D89-A38E-307812D066EF}"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903854D0-3C65-4AA1-A0C7-8D61778F0553}">
      <dgm:prSet/>
      <dgm:spPr/>
      <dgm:t>
        <a:bodyPr/>
        <a:lstStyle/>
        <a:p>
          <a:r>
            <a:rPr lang="en-US" b="1" dirty="0"/>
            <a:t>Classification has tax implications</a:t>
          </a:r>
          <a:endParaRPr lang="en-US" dirty="0"/>
        </a:p>
      </dgm:t>
    </dgm:pt>
    <dgm:pt modelId="{FA3C35ED-0156-4161-A887-AD11A48309F4}" type="parTrans" cxnId="{8CD61AD8-32BB-48C6-9D5C-8BFE64080354}">
      <dgm:prSet/>
      <dgm:spPr/>
      <dgm:t>
        <a:bodyPr/>
        <a:lstStyle/>
        <a:p>
          <a:endParaRPr lang="en-US"/>
        </a:p>
      </dgm:t>
    </dgm:pt>
    <dgm:pt modelId="{CEA5A8DC-4B6C-4A8D-AD66-52166079C9C1}" type="sibTrans" cxnId="{8CD61AD8-32BB-48C6-9D5C-8BFE64080354}">
      <dgm:prSet/>
      <dgm:spPr/>
      <dgm:t>
        <a:bodyPr/>
        <a:lstStyle/>
        <a:p>
          <a:endParaRPr lang="en-US"/>
        </a:p>
      </dgm:t>
    </dgm:pt>
    <dgm:pt modelId="{7D5F62AE-F025-4DB4-AEFF-00120DC8A082}">
      <dgm:prSet/>
      <dgm:spPr/>
      <dgm:t>
        <a:bodyPr/>
        <a:lstStyle/>
        <a:p>
          <a:r>
            <a:rPr lang="en-US" dirty="0"/>
            <a:t>Cannot correct previous calendar years due to reporting to IRS</a:t>
          </a:r>
        </a:p>
      </dgm:t>
    </dgm:pt>
    <dgm:pt modelId="{E0099A36-72AC-455D-BF9A-76EE0FEB29A6}" type="parTrans" cxnId="{DFC3B0FB-D089-47C8-88F1-03DC9E096258}">
      <dgm:prSet/>
      <dgm:spPr/>
      <dgm:t>
        <a:bodyPr/>
        <a:lstStyle/>
        <a:p>
          <a:endParaRPr lang="en-US"/>
        </a:p>
      </dgm:t>
    </dgm:pt>
    <dgm:pt modelId="{7E10B59A-FA26-4BB7-95F6-3846959B3EDE}" type="sibTrans" cxnId="{DFC3B0FB-D089-47C8-88F1-03DC9E096258}">
      <dgm:prSet/>
      <dgm:spPr/>
      <dgm:t>
        <a:bodyPr/>
        <a:lstStyle/>
        <a:p>
          <a:endParaRPr lang="en-US"/>
        </a:p>
      </dgm:t>
    </dgm:pt>
    <dgm:pt modelId="{097A019A-BFB1-488A-854F-FF6C5AB1ABAC}">
      <dgm:prSet/>
      <dgm:spPr/>
      <dgm:t>
        <a:bodyPr/>
        <a:lstStyle/>
        <a:p>
          <a:r>
            <a:rPr lang="en-US" b="1" dirty="0"/>
            <a:t>Certain research award agreements have restrictions</a:t>
          </a:r>
          <a:endParaRPr lang="en-US" dirty="0"/>
        </a:p>
      </dgm:t>
    </dgm:pt>
    <dgm:pt modelId="{DA922725-6465-46FF-B747-776746E57341}" type="parTrans" cxnId="{D6F6CA51-DE39-4D96-9BB3-275716F9AE78}">
      <dgm:prSet/>
      <dgm:spPr/>
      <dgm:t>
        <a:bodyPr/>
        <a:lstStyle/>
        <a:p>
          <a:endParaRPr lang="en-US"/>
        </a:p>
      </dgm:t>
    </dgm:pt>
    <dgm:pt modelId="{F18CC020-926E-4AA5-AFAA-1589ABE4B644}" type="sibTrans" cxnId="{D6F6CA51-DE39-4D96-9BB3-275716F9AE78}">
      <dgm:prSet/>
      <dgm:spPr/>
      <dgm:t>
        <a:bodyPr/>
        <a:lstStyle/>
        <a:p>
          <a:endParaRPr lang="en-US"/>
        </a:p>
      </dgm:t>
    </dgm:pt>
    <dgm:pt modelId="{326CCABC-0084-47A4-8829-FEDC69098D0C}">
      <dgm:prSet/>
      <dgm:spPr/>
      <dgm:t>
        <a:bodyPr/>
        <a:lstStyle/>
        <a:p>
          <a:r>
            <a:rPr lang="en-US" dirty="0"/>
            <a:t>Expenses may be unallowable if paid incorrectly</a:t>
          </a:r>
        </a:p>
      </dgm:t>
    </dgm:pt>
    <dgm:pt modelId="{97B046A4-EBF4-4BC7-9F3C-BE8E6BA41E83}" type="parTrans" cxnId="{344C23D1-7B1D-4A30-BAFF-BA6118AF5D3C}">
      <dgm:prSet/>
      <dgm:spPr/>
      <dgm:t>
        <a:bodyPr/>
        <a:lstStyle/>
        <a:p>
          <a:endParaRPr lang="en-US"/>
        </a:p>
      </dgm:t>
    </dgm:pt>
    <dgm:pt modelId="{2678565C-C509-4B8F-B26F-137C81D62FEA}" type="sibTrans" cxnId="{344C23D1-7B1D-4A30-BAFF-BA6118AF5D3C}">
      <dgm:prSet/>
      <dgm:spPr/>
      <dgm:t>
        <a:bodyPr/>
        <a:lstStyle/>
        <a:p>
          <a:endParaRPr lang="en-US"/>
        </a:p>
      </dgm:t>
    </dgm:pt>
    <dgm:pt modelId="{D34D9583-3461-441E-8EB2-26C7BAB5E56A}">
      <dgm:prSet/>
      <dgm:spPr/>
      <dgm:t>
        <a:bodyPr/>
        <a:lstStyle/>
        <a:p>
          <a:r>
            <a:rPr lang="en-US" dirty="0"/>
            <a:t>Adjustment of indirect costs may over or under spend an award</a:t>
          </a:r>
        </a:p>
      </dgm:t>
    </dgm:pt>
    <dgm:pt modelId="{B821E796-0958-4FA6-9D0E-0DAB170B593B}" type="parTrans" cxnId="{4E33C7B9-9BE3-43A3-996A-C738411593A3}">
      <dgm:prSet/>
      <dgm:spPr/>
      <dgm:t>
        <a:bodyPr/>
        <a:lstStyle/>
        <a:p>
          <a:endParaRPr lang="en-US"/>
        </a:p>
      </dgm:t>
    </dgm:pt>
    <dgm:pt modelId="{F5CD6D58-A782-48E7-B071-AD69F0E2FC0E}" type="sibTrans" cxnId="{4E33C7B9-9BE3-43A3-996A-C738411593A3}">
      <dgm:prSet/>
      <dgm:spPr/>
      <dgm:t>
        <a:bodyPr/>
        <a:lstStyle/>
        <a:p>
          <a:endParaRPr lang="en-US"/>
        </a:p>
      </dgm:t>
    </dgm:pt>
    <dgm:pt modelId="{CB25E11E-5C75-4689-9555-A9AF7C59CDBA}">
      <dgm:prSet/>
      <dgm:spPr/>
      <dgm:t>
        <a:bodyPr/>
        <a:lstStyle/>
        <a:p>
          <a:r>
            <a:rPr lang="en-US" dirty="0"/>
            <a:t>Funds may be owed back to Mines if compensated incorrectly</a:t>
          </a:r>
        </a:p>
      </dgm:t>
    </dgm:pt>
    <dgm:pt modelId="{4C1EF7A3-8BA0-4899-A8FD-EF1BD688DB3D}" type="parTrans" cxnId="{5287CAD6-5683-482B-9E43-1BDEDECAD87A}">
      <dgm:prSet/>
      <dgm:spPr/>
    </dgm:pt>
    <dgm:pt modelId="{1CFD97FF-B98B-44E1-8C10-6D5BEFD0C8CF}" type="sibTrans" cxnId="{5287CAD6-5683-482B-9E43-1BDEDECAD87A}">
      <dgm:prSet/>
      <dgm:spPr/>
    </dgm:pt>
    <dgm:pt modelId="{0D83FD1A-633B-4D2C-B94D-93DF27477C5A}" type="pres">
      <dgm:prSet presAssocID="{8FDDC0DA-D78B-4D89-A38E-307812D066EF}" presName="Name0" presStyleCnt="0">
        <dgm:presLayoutVars>
          <dgm:dir/>
          <dgm:animLvl val="lvl"/>
          <dgm:resizeHandles val="exact"/>
        </dgm:presLayoutVars>
      </dgm:prSet>
      <dgm:spPr/>
    </dgm:pt>
    <dgm:pt modelId="{F942C49C-9810-44C8-AEE9-1638846E15F0}" type="pres">
      <dgm:prSet presAssocID="{903854D0-3C65-4AA1-A0C7-8D61778F0553}" presName="linNode" presStyleCnt="0"/>
      <dgm:spPr/>
    </dgm:pt>
    <dgm:pt modelId="{1A6BE0BB-8753-4FCE-BFEB-3F6284602D24}" type="pres">
      <dgm:prSet presAssocID="{903854D0-3C65-4AA1-A0C7-8D61778F0553}" presName="parentText" presStyleLbl="node1" presStyleIdx="0" presStyleCnt="2">
        <dgm:presLayoutVars>
          <dgm:chMax val="1"/>
          <dgm:bulletEnabled val="1"/>
        </dgm:presLayoutVars>
      </dgm:prSet>
      <dgm:spPr/>
    </dgm:pt>
    <dgm:pt modelId="{3E6621AE-3C2D-484C-944F-87EA0E2D624A}" type="pres">
      <dgm:prSet presAssocID="{903854D0-3C65-4AA1-A0C7-8D61778F0553}" presName="descendantText" presStyleLbl="alignAccFollowNode1" presStyleIdx="0" presStyleCnt="2">
        <dgm:presLayoutVars>
          <dgm:bulletEnabled val="1"/>
        </dgm:presLayoutVars>
      </dgm:prSet>
      <dgm:spPr/>
    </dgm:pt>
    <dgm:pt modelId="{C1EB3CDC-0600-4D6B-BC39-E6D81985B376}" type="pres">
      <dgm:prSet presAssocID="{CEA5A8DC-4B6C-4A8D-AD66-52166079C9C1}" presName="sp" presStyleCnt="0"/>
      <dgm:spPr/>
    </dgm:pt>
    <dgm:pt modelId="{2877AB79-3E38-4992-BF0F-A3ECAE647787}" type="pres">
      <dgm:prSet presAssocID="{097A019A-BFB1-488A-854F-FF6C5AB1ABAC}" presName="linNode" presStyleCnt="0"/>
      <dgm:spPr/>
    </dgm:pt>
    <dgm:pt modelId="{549AC7E0-1B6D-4BE7-8A03-A7D53681CFBB}" type="pres">
      <dgm:prSet presAssocID="{097A019A-BFB1-488A-854F-FF6C5AB1ABAC}" presName="parentText" presStyleLbl="node1" presStyleIdx="1" presStyleCnt="2">
        <dgm:presLayoutVars>
          <dgm:chMax val="1"/>
          <dgm:bulletEnabled val="1"/>
        </dgm:presLayoutVars>
      </dgm:prSet>
      <dgm:spPr/>
    </dgm:pt>
    <dgm:pt modelId="{C53FA010-D2F5-4673-984C-3257FF78D166}" type="pres">
      <dgm:prSet presAssocID="{097A019A-BFB1-488A-854F-FF6C5AB1ABAC}" presName="descendantText" presStyleLbl="alignAccFollowNode1" presStyleIdx="1" presStyleCnt="2">
        <dgm:presLayoutVars>
          <dgm:bulletEnabled val="1"/>
        </dgm:presLayoutVars>
      </dgm:prSet>
      <dgm:spPr/>
    </dgm:pt>
  </dgm:ptLst>
  <dgm:cxnLst>
    <dgm:cxn modelId="{A56F160B-0460-4DE6-A163-EB3EA15CC379}" type="presOf" srcId="{D34D9583-3461-441E-8EB2-26C7BAB5E56A}" destId="{C53FA010-D2F5-4673-984C-3257FF78D166}" srcOrd="0" destOrd="1" presId="urn:microsoft.com/office/officeart/2005/8/layout/vList5"/>
    <dgm:cxn modelId="{8591FC16-A746-48D9-B5A7-1AD07A95B4BA}" type="presOf" srcId="{326CCABC-0084-47A4-8829-FEDC69098D0C}" destId="{C53FA010-D2F5-4673-984C-3257FF78D166}" srcOrd="0" destOrd="0" presId="urn:microsoft.com/office/officeart/2005/8/layout/vList5"/>
    <dgm:cxn modelId="{DCEC6268-91FB-47FF-9BE5-924DF5AB5557}" type="presOf" srcId="{097A019A-BFB1-488A-854F-FF6C5AB1ABAC}" destId="{549AC7E0-1B6D-4BE7-8A03-A7D53681CFBB}" srcOrd="0" destOrd="0" presId="urn:microsoft.com/office/officeart/2005/8/layout/vList5"/>
    <dgm:cxn modelId="{D6F6CA51-DE39-4D96-9BB3-275716F9AE78}" srcId="{8FDDC0DA-D78B-4D89-A38E-307812D066EF}" destId="{097A019A-BFB1-488A-854F-FF6C5AB1ABAC}" srcOrd="1" destOrd="0" parTransId="{DA922725-6465-46FF-B747-776746E57341}" sibTransId="{F18CC020-926E-4AA5-AFAA-1589ABE4B644}"/>
    <dgm:cxn modelId="{28DBC353-259D-4CBB-A7C1-408F640A0205}" type="presOf" srcId="{CB25E11E-5C75-4689-9555-A9AF7C59CDBA}" destId="{3E6621AE-3C2D-484C-944F-87EA0E2D624A}" srcOrd="0" destOrd="0" presId="urn:microsoft.com/office/officeart/2005/8/layout/vList5"/>
    <dgm:cxn modelId="{F090B38A-D75B-4984-9433-847B03E3686B}" type="presOf" srcId="{903854D0-3C65-4AA1-A0C7-8D61778F0553}" destId="{1A6BE0BB-8753-4FCE-BFEB-3F6284602D24}" srcOrd="0" destOrd="0" presId="urn:microsoft.com/office/officeart/2005/8/layout/vList5"/>
    <dgm:cxn modelId="{F740489A-7F5C-4D0F-BB8F-C4338BC0704B}" type="presOf" srcId="{8FDDC0DA-D78B-4D89-A38E-307812D066EF}" destId="{0D83FD1A-633B-4D2C-B94D-93DF27477C5A}" srcOrd="0" destOrd="0" presId="urn:microsoft.com/office/officeart/2005/8/layout/vList5"/>
    <dgm:cxn modelId="{4E33C7B9-9BE3-43A3-996A-C738411593A3}" srcId="{097A019A-BFB1-488A-854F-FF6C5AB1ABAC}" destId="{D34D9583-3461-441E-8EB2-26C7BAB5E56A}" srcOrd="1" destOrd="0" parTransId="{B821E796-0958-4FA6-9D0E-0DAB170B593B}" sibTransId="{F5CD6D58-A782-48E7-B071-AD69F0E2FC0E}"/>
    <dgm:cxn modelId="{155CD7CD-56EE-4701-9415-B7EEBABE1C93}" type="presOf" srcId="{7D5F62AE-F025-4DB4-AEFF-00120DC8A082}" destId="{3E6621AE-3C2D-484C-944F-87EA0E2D624A}" srcOrd="0" destOrd="1" presId="urn:microsoft.com/office/officeart/2005/8/layout/vList5"/>
    <dgm:cxn modelId="{344C23D1-7B1D-4A30-BAFF-BA6118AF5D3C}" srcId="{097A019A-BFB1-488A-854F-FF6C5AB1ABAC}" destId="{326CCABC-0084-47A4-8829-FEDC69098D0C}" srcOrd="0" destOrd="0" parTransId="{97B046A4-EBF4-4BC7-9F3C-BE8E6BA41E83}" sibTransId="{2678565C-C509-4B8F-B26F-137C81D62FEA}"/>
    <dgm:cxn modelId="{5287CAD6-5683-482B-9E43-1BDEDECAD87A}" srcId="{903854D0-3C65-4AA1-A0C7-8D61778F0553}" destId="{CB25E11E-5C75-4689-9555-A9AF7C59CDBA}" srcOrd="0" destOrd="0" parTransId="{4C1EF7A3-8BA0-4899-A8FD-EF1BD688DB3D}" sibTransId="{1CFD97FF-B98B-44E1-8C10-6D5BEFD0C8CF}"/>
    <dgm:cxn modelId="{8CD61AD8-32BB-48C6-9D5C-8BFE64080354}" srcId="{8FDDC0DA-D78B-4D89-A38E-307812D066EF}" destId="{903854D0-3C65-4AA1-A0C7-8D61778F0553}" srcOrd="0" destOrd="0" parTransId="{FA3C35ED-0156-4161-A887-AD11A48309F4}" sibTransId="{CEA5A8DC-4B6C-4A8D-AD66-52166079C9C1}"/>
    <dgm:cxn modelId="{DFC3B0FB-D089-47C8-88F1-03DC9E096258}" srcId="{903854D0-3C65-4AA1-A0C7-8D61778F0553}" destId="{7D5F62AE-F025-4DB4-AEFF-00120DC8A082}" srcOrd="1" destOrd="0" parTransId="{E0099A36-72AC-455D-BF9A-76EE0FEB29A6}" sibTransId="{7E10B59A-FA26-4BB7-95F6-3846959B3EDE}"/>
    <dgm:cxn modelId="{249E24DB-8444-41F9-BD57-B846C8F3D923}" type="presParOf" srcId="{0D83FD1A-633B-4D2C-B94D-93DF27477C5A}" destId="{F942C49C-9810-44C8-AEE9-1638846E15F0}" srcOrd="0" destOrd="0" presId="urn:microsoft.com/office/officeart/2005/8/layout/vList5"/>
    <dgm:cxn modelId="{1AA3FA75-16E3-40DE-A5A7-C5C9DADAE0DC}" type="presParOf" srcId="{F942C49C-9810-44C8-AEE9-1638846E15F0}" destId="{1A6BE0BB-8753-4FCE-BFEB-3F6284602D24}" srcOrd="0" destOrd="0" presId="urn:microsoft.com/office/officeart/2005/8/layout/vList5"/>
    <dgm:cxn modelId="{65DAAB30-59B7-4B69-98DB-19C9DC450AC4}" type="presParOf" srcId="{F942C49C-9810-44C8-AEE9-1638846E15F0}" destId="{3E6621AE-3C2D-484C-944F-87EA0E2D624A}" srcOrd="1" destOrd="0" presId="urn:microsoft.com/office/officeart/2005/8/layout/vList5"/>
    <dgm:cxn modelId="{281FFD89-C9FA-4D5D-9292-25CC6E9A5DBE}" type="presParOf" srcId="{0D83FD1A-633B-4D2C-B94D-93DF27477C5A}" destId="{C1EB3CDC-0600-4D6B-BC39-E6D81985B376}" srcOrd="1" destOrd="0" presId="urn:microsoft.com/office/officeart/2005/8/layout/vList5"/>
    <dgm:cxn modelId="{E0E822A3-D92A-4946-84C6-C97AB9158C54}" type="presParOf" srcId="{0D83FD1A-633B-4D2C-B94D-93DF27477C5A}" destId="{2877AB79-3E38-4992-BF0F-A3ECAE647787}" srcOrd="2" destOrd="0" presId="urn:microsoft.com/office/officeart/2005/8/layout/vList5"/>
    <dgm:cxn modelId="{7A775CD5-8512-4F00-B7FB-4E343415D38B}" type="presParOf" srcId="{2877AB79-3E38-4992-BF0F-A3ECAE647787}" destId="{549AC7E0-1B6D-4BE7-8A03-A7D53681CFBB}" srcOrd="0" destOrd="0" presId="urn:microsoft.com/office/officeart/2005/8/layout/vList5"/>
    <dgm:cxn modelId="{A1ABE676-A527-4E2B-AD5D-8E104B2DD109}" type="presParOf" srcId="{2877AB79-3E38-4992-BF0F-A3ECAE647787}" destId="{C53FA010-D2F5-4673-984C-3257FF78D16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09E5E3-4693-47C5-AF2A-C79D90EC1801}" type="doc">
      <dgm:prSet loTypeId="urn:microsoft.com/office/officeart/2005/8/layout/default" loCatId="list" qsTypeId="urn:microsoft.com/office/officeart/2005/8/quickstyle/3d1" qsCatId="3D" csTypeId="urn:microsoft.com/office/officeart/2005/8/colors/accent3_2" csCatId="accent3" phldr="1"/>
      <dgm:spPr/>
      <dgm:t>
        <a:bodyPr/>
        <a:lstStyle/>
        <a:p>
          <a:endParaRPr lang="en-US"/>
        </a:p>
      </dgm:t>
    </dgm:pt>
    <dgm:pt modelId="{49B6B045-D697-4080-9222-63534558391C}">
      <dgm:prSet phldrT="[Text]" phldr="0"/>
      <dgm:spPr/>
      <dgm:t>
        <a:bodyPr/>
        <a:lstStyle/>
        <a:p>
          <a:r>
            <a:rPr lang="en-US" dirty="0">
              <a:latin typeface="Arial"/>
              <a:cs typeface="Arial"/>
            </a:rPr>
            <a:t>Must be proportionate among </a:t>
          </a:r>
          <a:r>
            <a:rPr lang="en-US" b="1" u="sng" dirty="0">
              <a:latin typeface="Arial"/>
              <a:cs typeface="Arial"/>
            </a:rPr>
            <a:t>ALL</a:t>
          </a:r>
          <a:r>
            <a:rPr lang="en-US" dirty="0">
              <a:latin typeface="Arial"/>
              <a:cs typeface="Arial"/>
            </a:rPr>
            <a:t> indexes if one or more relates to research (4XXXXX)</a:t>
          </a:r>
          <a:endParaRPr lang="en-US" dirty="0"/>
        </a:p>
      </dgm:t>
    </dgm:pt>
    <dgm:pt modelId="{2219406B-B042-43CD-91A4-D49030DB51AA}" type="sibTrans" cxnId="{7E654DE7-3948-41A4-B713-EDEC124AD93A}">
      <dgm:prSet/>
      <dgm:spPr/>
      <dgm:t>
        <a:bodyPr/>
        <a:lstStyle/>
        <a:p>
          <a:endParaRPr lang="en-US"/>
        </a:p>
      </dgm:t>
    </dgm:pt>
    <dgm:pt modelId="{F46D115B-F33F-4C78-B640-A3E551EA0CBD}" type="parTrans" cxnId="{7E654DE7-3948-41A4-B713-EDEC124AD93A}">
      <dgm:prSet/>
      <dgm:spPr/>
      <dgm:t>
        <a:bodyPr/>
        <a:lstStyle/>
        <a:p>
          <a:endParaRPr lang="en-US"/>
        </a:p>
      </dgm:t>
    </dgm:pt>
    <dgm:pt modelId="{E1898B90-9474-42AF-8A21-789207910929}">
      <dgm:prSet phldr="0"/>
      <dgm:spPr/>
      <dgm:t>
        <a:bodyPr/>
        <a:lstStyle/>
        <a:p>
          <a:pPr rtl="0"/>
          <a:r>
            <a:rPr lang="en-US" dirty="0">
              <a:latin typeface="Arial"/>
              <a:cs typeface="Arial"/>
            </a:rPr>
            <a:t>Allowable and standard on RA &amp; TA contracts</a:t>
          </a:r>
        </a:p>
      </dgm:t>
    </dgm:pt>
    <dgm:pt modelId="{355FCD41-CCDD-421F-9983-C9205AD4022E}" type="parTrans" cxnId="{FF58D857-4D0C-42E0-A97C-DEF7B2E48E5C}">
      <dgm:prSet/>
      <dgm:spPr/>
      <dgm:t>
        <a:bodyPr/>
        <a:lstStyle/>
        <a:p>
          <a:endParaRPr lang="en-US"/>
        </a:p>
      </dgm:t>
    </dgm:pt>
    <dgm:pt modelId="{3EE2CA6A-E6FC-4DFD-A7BE-027FF290AC02}" type="sibTrans" cxnId="{FF58D857-4D0C-42E0-A97C-DEF7B2E48E5C}">
      <dgm:prSet/>
      <dgm:spPr/>
      <dgm:t>
        <a:bodyPr/>
        <a:lstStyle/>
        <a:p>
          <a:endParaRPr lang="en-US"/>
        </a:p>
      </dgm:t>
    </dgm:pt>
    <dgm:pt modelId="{4F42E14F-3353-4686-8404-F188F905A1C6}">
      <dgm:prSet phldr="0"/>
      <dgm:spPr/>
      <dgm:t>
        <a:bodyPr/>
        <a:lstStyle/>
        <a:p>
          <a:pPr rtl="0"/>
          <a:r>
            <a:rPr lang="en-US" dirty="0">
              <a:latin typeface="Arial"/>
              <a:cs typeface="Arial"/>
            </a:rPr>
            <a:t>RA / TA Salary Service Stipend is required in order to cover tuition </a:t>
          </a:r>
        </a:p>
      </dgm:t>
    </dgm:pt>
    <dgm:pt modelId="{BDED36A6-6048-4643-9220-F00F8B4910F1}" type="parTrans" cxnId="{F7745104-7292-4391-B4D4-F3F391484F67}">
      <dgm:prSet/>
      <dgm:spPr/>
      <dgm:t>
        <a:bodyPr/>
        <a:lstStyle/>
        <a:p>
          <a:endParaRPr lang="en-US"/>
        </a:p>
      </dgm:t>
    </dgm:pt>
    <dgm:pt modelId="{E4E78C18-8C31-449C-8375-5FEBE5C814F1}" type="sibTrans" cxnId="{F7745104-7292-4391-B4D4-F3F391484F67}">
      <dgm:prSet/>
      <dgm:spPr/>
      <dgm:t>
        <a:bodyPr/>
        <a:lstStyle/>
        <a:p>
          <a:endParaRPr lang="en-US"/>
        </a:p>
      </dgm:t>
    </dgm:pt>
    <dgm:pt modelId="{FDE26F86-0867-4B92-B0B6-2561655988C4}" type="pres">
      <dgm:prSet presAssocID="{FE09E5E3-4693-47C5-AF2A-C79D90EC1801}" presName="diagram" presStyleCnt="0">
        <dgm:presLayoutVars>
          <dgm:dir/>
          <dgm:resizeHandles val="exact"/>
        </dgm:presLayoutVars>
      </dgm:prSet>
      <dgm:spPr/>
    </dgm:pt>
    <dgm:pt modelId="{2EFB1D0E-D68D-48C5-8CE5-A585D9C4B6B9}" type="pres">
      <dgm:prSet presAssocID="{E1898B90-9474-42AF-8A21-789207910929}" presName="node" presStyleLbl="node1" presStyleIdx="0" presStyleCnt="3">
        <dgm:presLayoutVars>
          <dgm:bulletEnabled val="1"/>
        </dgm:presLayoutVars>
      </dgm:prSet>
      <dgm:spPr/>
    </dgm:pt>
    <dgm:pt modelId="{6E047118-58CF-49B7-9DA2-7B0E30D9DC6F}" type="pres">
      <dgm:prSet presAssocID="{3EE2CA6A-E6FC-4DFD-A7BE-027FF290AC02}" presName="sibTrans" presStyleCnt="0"/>
      <dgm:spPr/>
    </dgm:pt>
    <dgm:pt modelId="{C39CC033-BF8D-47B0-B2B7-B5DF32B3C64D}" type="pres">
      <dgm:prSet presAssocID="{4F42E14F-3353-4686-8404-F188F905A1C6}" presName="node" presStyleLbl="node1" presStyleIdx="1" presStyleCnt="3">
        <dgm:presLayoutVars>
          <dgm:bulletEnabled val="1"/>
        </dgm:presLayoutVars>
      </dgm:prSet>
      <dgm:spPr/>
    </dgm:pt>
    <dgm:pt modelId="{0ACB3F2C-35C2-4E99-A611-38A737F413AF}" type="pres">
      <dgm:prSet presAssocID="{E4E78C18-8C31-449C-8375-5FEBE5C814F1}" presName="sibTrans" presStyleCnt="0"/>
      <dgm:spPr/>
    </dgm:pt>
    <dgm:pt modelId="{193247E4-CF8C-4281-A4CB-CB3AC7D5A84F}" type="pres">
      <dgm:prSet presAssocID="{49B6B045-D697-4080-9222-63534558391C}" presName="node" presStyleLbl="node1" presStyleIdx="2" presStyleCnt="3">
        <dgm:presLayoutVars>
          <dgm:bulletEnabled val="1"/>
        </dgm:presLayoutVars>
      </dgm:prSet>
      <dgm:spPr/>
    </dgm:pt>
  </dgm:ptLst>
  <dgm:cxnLst>
    <dgm:cxn modelId="{F7745104-7292-4391-B4D4-F3F391484F67}" srcId="{FE09E5E3-4693-47C5-AF2A-C79D90EC1801}" destId="{4F42E14F-3353-4686-8404-F188F905A1C6}" srcOrd="1" destOrd="0" parTransId="{BDED36A6-6048-4643-9220-F00F8B4910F1}" sibTransId="{E4E78C18-8C31-449C-8375-5FEBE5C814F1}"/>
    <dgm:cxn modelId="{CD7CB851-E180-448A-A960-352DD481914D}" type="presOf" srcId="{4F42E14F-3353-4686-8404-F188F905A1C6}" destId="{C39CC033-BF8D-47B0-B2B7-B5DF32B3C64D}" srcOrd="0" destOrd="0" presId="urn:microsoft.com/office/officeart/2005/8/layout/default"/>
    <dgm:cxn modelId="{FF58D857-4D0C-42E0-A97C-DEF7B2E48E5C}" srcId="{FE09E5E3-4693-47C5-AF2A-C79D90EC1801}" destId="{E1898B90-9474-42AF-8A21-789207910929}" srcOrd="0" destOrd="0" parTransId="{355FCD41-CCDD-421F-9983-C9205AD4022E}" sibTransId="{3EE2CA6A-E6FC-4DFD-A7BE-027FF290AC02}"/>
    <dgm:cxn modelId="{029A0D86-C742-41D0-995F-73779A35F46E}" type="presOf" srcId="{E1898B90-9474-42AF-8A21-789207910929}" destId="{2EFB1D0E-D68D-48C5-8CE5-A585D9C4B6B9}" srcOrd="0" destOrd="0" presId="urn:microsoft.com/office/officeart/2005/8/layout/default"/>
    <dgm:cxn modelId="{C62C649B-1EB0-4057-8A62-E833027D9B04}" type="presOf" srcId="{49B6B045-D697-4080-9222-63534558391C}" destId="{193247E4-CF8C-4281-A4CB-CB3AC7D5A84F}" srcOrd="0" destOrd="0" presId="urn:microsoft.com/office/officeart/2005/8/layout/default"/>
    <dgm:cxn modelId="{BD4DF6D0-0D2B-48AB-ADD1-C6F7D789EAF3}" type="presOf" srcId="{FE09E5E3-4693-47C5-AF2A-C79D90EC1801}" destId="{FDE26F86-0867-4B92-B0B6-2561655988C4}" srcOrd="0" destOrd="0" presId="urn:microsoft.com/office/officeart/2005/8/layout/default"/>
    <dgm:cxn modelId="{7E654DE7-3948-41A4-B713-EDEC124AD93A}" srcId="{FE09E5E3-4693-47C5-AF2A-C79D90EC1801}" destId="{49B6B045-D697-4080-9222-63534558391C}" srcOrd="2" destOrd="0" parTransId="{F46D115B-F33F-4C78-B640-A3E551EA0CBD}" sibTransId="{2219406B-B042-43CD-91A4-D49030DB51AA}"/>
    <dgm:cxn modelId="{C0104AC7-4514-4752-9CE4-B48007A810A8}" type="presParOf" srcId="{FDE26F86-0867-4B92-B0B6-2561655988C4}" destId="{2EFB1D0E-D68D-48C5-8CE5-A585D9C4B6B9}" srcOrd="0" destOrd="0" presId="urn:microsoft.com/office/officeart/2005/8/layout/default"/>
    <dgm:cxn modelId="{CC96BE5C-C867-4910-A8FE-9EB083B66051}" type="presParOf" srcId="{FDE26F86-0867-4B92-B0B6-2561655988C4}" destId="{6E047118-58CF-49B7-9DA2-7B0E30D9DC6F}" srcOrd="1" destOrd="0" presId="urn:microsoft.com/office/officeart/2005/8/layout/default"/>
    <dgm:cxn modelId="{8EED509F-9AD8-431E-BE5A-E91EF87CA00C}" type="presParOf" srcId="{FDE26F86-0867-4B92-B0B6-2561655988C4}" destId="{C39CC033-BF8D-47B0-B2B7-B5DF32B3C64D}" srcOrd="2" destOrd="0" presId="urn:microsoft.com/office/officeart/2005/8/layout/default"/>
    <dgm:cxn modelId="{D5F30AAF-3470-408B-BB9E-2B15C22B1344}" type="presParOf" srcId="{FDE26F86-0867-4B92-B0B6-2561655988C4}" destId="{0ACB3F2C-35C2-4E99-A611-38A737F413AF}" srcOrd="3" destOrd="0" presId="urn:microsoft.com/office/officeart/2005/8/layout/default"/>
    <dgm:cxn modelId="{5FD6EA1E-5F5D-42A7-8AB6-FD33E70F9BF2}" type="presParOf" srcId="{FDE26F86-0867-4B92-B0B6-2561655988C4}" destId="{193247E4-CF8C-4281-A4CB-CB3AC7D5A84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09E5E3-4693-47C5-AF2A-C79D90EC1801}"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49B6B045-D697-4080-9222-63534558391C}">
      <dgm:prSet phldrT="[Text]" phldr="0"/>
      <dgm:spPr/>
      <dgm:t>
        <a:bodyPr/>
        <a:lstStyle/>
        <a:p>
          <a:pPr algn="ctr" rtl="0"/>
          <a:r>
            <a:rPr lang="en-US" b="1" dirty="0">
              <a:latin typeface="Calibri Light" panose="020F0302020204030204"/>
            </a:rPr>
            <a:t>Grad Contract Changes - Research</a:t>
          </a:r>
          <a:endParaRPr lang="en-US" b="1" dirty="0"/>
        </a:p>
      </dgm:t>
    </dgm:pt>
    <dgm:pt modelId="{2219406B-B042-43CD-91A4-D49030DB51AA}" type="sibTrans" cxnId="{7E654DE7-3948-41A4-B713-EDEC124AD93A}">
      <dgm:prSet/>
      <dgm:spPr/>
      <dgm:t>
        <a:bodyPr/>
        <a:lstStyle/>
        <a:p>
          <a:pPr algn="ctr"/>
          <a:endParaRPr lang="en-US"/>
        </a:p>
      </dgm:t>
    </dgm:pt>
    <dgm:pt modelId="{F46D115B-F33F-4C78-B640-A3E551EA0CBD}" type="parTrans" cxnId="{7E654DE7-3948-41A4-B713-EDEC124AD93A}">
      <dgm:prSet/>
      <dgm:spPr/>
      <dgm:t>
        <a:bodyPr/>
        <a:lstStyle/>
        <a:p>
          <a:pPr algn="ctr"/>
          <a:endParaRPr lang="en-US"/>
        </a:p>
      </dgm:t>
    </dgm:pt>
    <dgm:pt modelId="{D0005850-FD1B-4AF5-9659-DD653D08D51D}">
      <dgm:prSet phldr="0"/>
      <dgm:spPr/>
      <dgm:t>
        <a:bodyPr/>
        <a:lstStyle/>
        <a:p>
          <a:pPr algn="ctr" rtl="0"/>
          <a:r>
            <a:rPr lang="en-US" b="1" dirty="0">
              <a:latin typeface="Calibri Light" panose="020F0302020204030204"/>
            </a:rPr>
            <a:t>Current Semester</a:t>
          </a:r>
        </a:p>
      </dgm:t>
    </dgm:pt>
    <dgm:pt modelId="{0958BA70-6360-42FF-BD72-CA2F2EE7F42B}" type="parTrans" cxnId="{8977E6A3-4521-49E0-B2C8-56657345A339}">
      <dgm:prSet/>
      <dgm:spPr/>
      <dgm:t>
        <a:bodyPr/>
        <a:lstStyle/>
        <a:p>
          <a:pPr algn="ctr"/>
          <a:endParaRPr lang="en-US"/>
        </a:p>
      </dgm:t>
    </dgm:pt>
    <dgm:pt modelId="{28B580D9-37DF-47FC-9A2B-081B1B939CDF}" type="sibTrans" cxnId="{8977E6A3-4521-49E0-B2C8-56657345A339}">
      <dgm:prSet/>
      <dgm:spPr/>
      <dgm:t>
        <a:bodyPr/>
        <a:lstStyle/>
        <a:p>
          <a:pPr algn="ctr"/>
          <a:endParaRPr lang="en-US"/>
        </a:p>
      </dgm:t>
    </dgm:pt>
    <dgm:pt modelId="{65B7BEB5-81EA-4062-BFDF-534DB0DD3C70}">
      <dgm:prSet phldr="0"/>
      <dgm:spPr/>
      <dgm:t>
        <a:bodyPr/>
        <a:lstStyle/>
        <a:p>
          <a:pPr algn="ctr" rtl="0"/>
          <a:r>
            <a:rPr lang="en-US" b="1" dirty="0">
              <a:latin typeface="Calibri Light" panose="020F0302020204030204"/>
            </a:rPr>
            <a:t>Previous Semester</a:t>
          </a:r>
        </a:p>
      </dgm:t>
    </dgm:pt>
    <dgm:pt modelId="{EDCC35D5-A974-4776-A797-AE5758FC5927}" type="parTrans" cxnId="{D90876B1-8644-49B3-8BB7-C09B28979A80}">
      <dgm:prSet/>
      <dgm:spPr/>
      <dgm:t>
        <a:bodyPr/>
        <a:lstStyle/>
        <a:p>
          <a:pPr algn="ctr"/>
          <a:endParaRPr lang="en-US"/>
        </a:p>
      </dgm:t>
    </dgm:pt>
    <dgm:pt modelId="{828028D2-7CCD-4E1F-97E8-AA0E85BA0754}" type="sibTrans" cxnId="{D90876B1-8644-49B3-8BB7-C09B28979A80}">
      <dgm:prSet/>
      <dgm:spPr/>
      <dgm:t>
        <a:bodyPr/>
        <a:lstStyle/>
        <a:p>
          <a:pPr algn="ctr"/>
          <a:endParaRPr lang="en-US"/>
        </a:p>
      </dgm:t>
    </dgm:pt>
    <dgm:pt modelId="{7F5F2D61-5D31-4898-8199-817782592FF2}">
      <dgm:prSet phldr="0"/>
      <dgm:spPr/>
      <dgm:t>
        <a:bodyPr/>
        <a:lstStyle/>
        <a:p>
          <a:pPr algn="ctr" rtl="0"/>
          <a:r>
            <a:rPr lang="en-US" b="1" dirty="0">
              <a:latin typeface="Calibri Light" panose="020F0302020204030204"/>
            </a:rPr>
            <a:t>Submit Payroll Reallocation</a:t>
          </a:r>
        </a:p>
      </dgm:t>
    </dgm:pt>
    <dgm:pt modelId="{8F79D7F9-40AC-4456-99A3-58E676211A67}" type="parTrans" cxnId="{62CCF5F1-CCE4-452A-9AF8-DEDA2DE42467}">
      <dgm:prSet/>
      <dgm:spPr/>
      <dgm:t>
        <a:bodyPr/>
        <a:lstStyle/>
        <a:p>
          <a:pPr algn="ctr"/>
          <a:endParaRPr lang="en-US"/>
        </a:p>
      </dgm:t>
    </dgm:pt>
    <dgm:pt modelId="{D1FC2EED-8723-4207-BF06-5D5E99169A71}" type="sibTrans" cxnId="{62CCF5F1-CCE4-452A-9AF8-DEDA2DE42467}">
      <dgm:prSet/>
      <dgm:spPr/>
      <dgm:t>
        <a:bodyPr/>
        <a:lstStyle/>
        <a:p>
          <a:pPr algn="ctr"/>
          <a:endParaRPr lang="en-US"/>
        </a:p>
      </dgm:t>
    </dgm:pt>
    <dgm:pt modelId="{C58CACA0-04D0-4CE1-9464-93C602CA49D5}">
      <dgm:prSet phldr="0"/>
      <dgm:spPr/>
      <dgm:t>
        <a:bodyPr/>
        <a:lstStyle/>
        <a:p>
          <a:pPr algn="ctr" rtl="0"/>
          <a:r>
            <a:rPr lang="en-US" b="1" dirty="0">
              <a:latin typeface="Calibri Light" panose="020F0302020204030204"/>
            </a:rPr>
            <a:t>ORA will reallocate tuition proportionate to pay</a:t>
          </a:r>
        </a:p>
      </dgm:t>
    </dgm:pt>
    <dgm:pt modelId="{6F58DF39-AD41-4706-A582-E15ED2918E2E}" type="parTrans" cxnId="{B700EE76-CC00-4D93-9A75-681708D2BC6F}">
      <dgm:prSet/>
      <dgm:spPr/>
      <dgm:t>
        <a:bodyPr/>
        <a:lstStyle/>
        <a:p>
          <a:pPr algn="ctr"/>
          <a:endParaRPr lang="en-US"/>
        </a:p>
      </dgm:t>
    </dgm:pt>
    <dgm:pt modelId="{40FF56C3-C0A0-44A6-9F31-E24BE0472485}" type="sibTrans" cxnId="{B700EE76-CC00-4D93-9A75-681708D2BC6F}">
      <dgm:prSet/>
      <dgm:spPr/>
      <dgm:t>
        <a:bodyPr/>
        <a:lstStyle/>
        <a:p>
          <a:pPr algn="ctr"/>
          <a:endParaRPr lang="en-US"/>
        </a:p>
      </dgm:t>
    </dgm:pt>
    <dgm:pt modelId="{9409F65D-E0B4-4451-ADF2-D312807BD94B}">
      <dgm:prSet phldr="0"/>
      <dgm:spPr/>
      <dgm:t>
        <a:bodyPr/>
        <a:lstStyle/>
        <a:p>
          <a:pPr algn="ctr" rtl="0"/>
          <a:r>
            <a:rPr lang="en-US" b="1" dirty="0">
              <a:latin typeface="Calibri Light" panose="020F0302020204030204"/>
            </a:rPr>
            <a:t>Amend Contract in OnBase</a:t>
          </a:r>
        </a:p>
      </dgm:t>
    </dgm:pt>
    <dgm:pt modelId="{1589C5EB-CD3E-44B0-A3AB-436D1969A7B6}" type="parTrans" cxnId="{E932DD8B-CE92-4FFC-835F-B9D9CFC4B2A0}">
      <dgm:prSet/>
      <dgm:spPr/>
      <dgm:t>
        <a:bodyPr/>
        <a:lstStyle/>
        <a:p>
          <a:pPr algn="ctr"/>
          <a:endParaRPr lang="en-US"/>
        </a:p>
      </dgm:t>
    </dgm:pt>
    <dgm:pt modelId="{53FFE3BE-4609-4DBD-8060-B93C5DE87C06}" type="sibTrans" cxnId="{E932DD8B-CE92-4FFC-835F-B9D9CFC4B2A0}">
      <dgm:prSet/>
      <dgm:spPr/>
      <dgm:t>
        <a:bodyPr/>
        <a:lstStyle/>
        <a:p>
          <a:pPr algn="ctr"/>
          <a:endParaRPr lang="en-US"/>
        </a:p>
      </dgm:t>
    </dgm:pt>
    <dgm:pt modelId="{5C7DDC57-3F21-47A7-9569-C744A77631B3}">
      <dgm:prSet phldr="0"/>
      <dgm:spPr/>
      <dgm:t>
        <a:bodyPr/>
        <a:lstStyle/>
        <a:p>
          <a:pPr algn="ctr" rtl="0"/>
          <a:r>
            <a:rPr lang="en-US" b="1" dirty="0">
              <a:latin typeface="Calibri Light" panose="020F0302020204030204"/>
            </a:rPr>
            <a:t>Future Changes Only</a:t>
          </a:r>
        </a:p>
      </dgm:t>
    </dgm:pt>
    <dgm:pt modelId="{EB8D7175-8243-4EA6-B2B2-5294231797DD}" type="parTrans" cxnId="{CDFF4593-A7F5-46EC-9293-193A3B11D807}">
      <dgm:prSet/>
      <dgm:spPr/>
      <dgm:t>
        <a:bodyPr/>
        <a:lstStyle/>
        <a:p>
          <a:pPr algn="ctr"/>
          <a:endParaRPr lang="en-US"/>
        </a:p>
      </dgm:t>
    </dgm:pt>
    <dgm:pt modelId="{609DE673-85E5-4220-A1B2-813A02C3B93F}" type="sibTrans" cxnId="{CDFF4593-A7F5-46EC-9293-193A3B11D807}">
      <dgm:prSet/>
      <dgm:spPr/>
      <dgm:t>
        <a:bodyPr/>
        <a:lstStyle/>
        <a:p>
          <a:pPr algn="ctr"/>
          <a:endParaRPr lang="en-US"/>
        </a:p>
      </dgm:t>
    </dgm:pt>
    <dgm:pt modelId="{CC05A460-E3D0-4178-B437-0AB2402B86F2}">
      <dgm:prSet phldr="0"/>
      <dgm:spPr/>
      <dgm:t>
        <a:bodyPr/>
        <a:lstStyle/>
        <a:p>
          <a:pPr algn="ctr" rtl="0"/>
          <a:r>
            <a:rPr lang="en-US" b="1" dirty="0">
              <a:latin typeface="Calibri Light" panose="020F0302020204030204"/>
            </a:rPr>
            <a:t>Past or Past &amp; Future Changes</a:t>
          </a:r>
        </a:p>
      </dgm:t>
    </dgm:pt>
    <dgm:pt modelId="{EA8C231E-451A-4B1A-B873-C180E389877F}" type="parTrans" cxnId="{1C1DFA0E-E68C-4AB2-9EDE-3F9E20E2E2B5}">
      <dgm:prSet/>
      <dgm:spPr/>
      <dgm:t>
        <a:bodyPr/>
        <a:lstStyle/>
        <a:p>
          <a:pPr algn="ctr"/>
          <a:endParaRPr lang="en-US"/>
        </a:p>
      </dgm:t>
    </dgm:pt>
    <dgm:pt modelId="{890D5022-B9C2-40CB-80EE-CFA9C50626AF}" type="sibTrans" cxnId="{1C1DFA0E-E68C-4AB2-9EDE-3F9E20E2E2B5}">
      <dgm:prSet/>
      <dgm:spPr/>
      <dgm:t>
        <a:bodyPr/>
        <a:lstStyle/>
        <a:p>
          <a:pPr algn="ctr"/>
          <a:endParaRPr lang="en-US"/>
        </a:p>
      </dgm:t>
    </dgm:pt>
    <dgm:pt modelId="{C1005E85-6EC9-4C34-9C91-D7C4FF86EEF9}">
      <dgm:prSet phldr="0"/>
      <dgm:spPr/>
      <dgm:t>
        <a:bodyPr/>
        <a:lstStyle/>
        <a:p>
          <a:pPr algn="ctr" rtl="0"/>
          <a:r>
            <a:rPr lang="en-US" b="1" dirty="0">
              <a:latin typeface="Calibri Light" panose="020F0302020204030204"/>
            </a:rPr>
            <a:t>Indexes updated in Banner for future pays</a:t>
          </a:r>
        </a:p>
      </dgm:t>
    </dgm:pt>
    <dgm:pt modelId="{1D77A3A8-C883-45A4-BC95-8934D163902B}" type="parTrans" cxnId="{D910E16C-419E-4BE5-90CF-0BCFE891E180}">
      <dgm:prSet/>
      <dgm:spPr/>
      <dgm:t>
        <a:bodyPr/>
        <a:lstStyle/>
        <a:p>
          <a:pPr algn="ctr"/>
          <a:endParaRPr lang="en-US"/>
        </a:p>
      </dgm:t>
    </dgm:pt>
    <dgm:pt modelId="{A02FB4CA-FDC2-4945-929E-DCF560610365}" type="sibTrans" cxnId="{D910E16C-419E-4BE5-90CF-0BCFE891E180}">
      <dgm:prSet/>
      <dgm:spPr/>
      <dgm:t>
        <a:bodyPr/>
        <a:lstStyle/>
        <a:p>
          <a:pPr algn="ctr"/>
          <a:endParaRPr lang="en-US"/>
        </a:p>
      </dgm:t>
    </dgm:pt>
    <dgm:pt modelId="{C5EC645D-9F55-42EF-94BE-0E1EFF28EAD5}">
      <dgm:prSet phldr="0"/>
      <dgm:spPr/>
      <dgm:t>
        <a:bodyPr/>
        <a:lstStyle/>
        <a:p>
          <a:pPr algn="ctr" rtl="0"/>
          <a:r>
            <a:rPr lang="en-US" b="1" dirty="0">
              <a:latin typeface="Calibri Light" panose="020F0302020204030204"/>
            </a:rPr>
            <a:t>Indexes updated in Banner for future pays</a:t>
          </a:r>
        </a:p>
      </dgm:t>
    </dgm:pt>
    <dgm:pt modelId="{7DCDC525-83CE-46A5-99B0-D7FCC224CB44}" type="parTrans" cxnId="{D2B7354B-6214-4A6B-B009-CD3F6A87E66A}">
      <dgm:prSet/>
      <dgm:spPr/>
      <dgm:t>
        <a:bodyPr/>
        <a:lstStyle/>
        <a:p>
          <a:pPr algn="ctr"/>
          <a:endParaRPr lang="en-US"/>
        </a:p>
      </dgm:t>
    </dgm:pt>
    <dgm:pt modelId="{47643B5A-5780-423A-A944-1F551A685E29}" type="sibTrans" cxnId="{D2B7354B-6214-4A6B-B009-CD3F6A87E66A}">
      <dgm:prSet/>
      <dgm:spPr/>
      <dgm:t>
        <a:bodyPr/>
        <a:lstStyle/>
        <a:p>
          <a:pPr algn="ctr"/>
          <a:endParaRPr lang="en-US"/>
        </a:p>
      </dgm:t>
    </dgm:pt>
    <dgm:pt modelId="{9A14F4B4-A20D-4716-B275-F7C6256B68D1}">
      <dgm:prSet phldr="0"/>
      <dgm:spPr/>
      <dgm:t>
        <a:bodyPr/>
        <a:lstStyle/>
        <a:p>
          <a:pPr algn="ctr" rtl="0"/>
          <a:r>
            <a:rPr lang="en-US" b="1" dirty="0">
              <a:latin typeface="Calibri Light" panose="020F0302020204030204"/>
            </a:rPr>
            <a:t>Tuition reallocated proportionately</a:t>
          </a:r>
        </a:p>
      </dgm:t>
    </dgm:pt>
    <dgm:pt modelId="{CE82849B-50DF-473E-8DB4-F93D6311D5C8}" type="parTrans" cxnId="{689204FA-8CFA-4BF1-AA49-D1C81CCA41D4}">
      <dgm:prSet/>
      <dgm:spPr/>
      <dgm:t>
        <a:bodyPr/>
        <a:lstStyle/>
        <a:p>
          <a:pPr algn="ctr"/>
          <a:endParaRPr lang="en-US"/>
        </a:p>
      </dgm:t>
    </dgm:pt>
    <dgm:pt modelId="{6B055B00-F078-46C0-8ACC-D4FA949CA50F}" type="sibTrans" cxnId="{689204FA-8CFA-4BF1-AA49-D1C81CCA41D4}">
      <dgm:prSet/>
      <dgm:spPr/>
      <dgm:t>
        <a:bodyPr/>
        <a:lstStyle/>
        <a:p>
          <a:pPr algn="ctr"/>
          <a:endParaRPr lang="en-US"/>
        </a:p>
      </dgm:t>
    </dgm:pt>
    <dgm:pt modelId="{744B6635-DAC3-40F2-8D7E-FB608D90D7BA}">
      <dgm:prSet phldr="0"/>
      <dgm:spPr/>
      <dgm:t>
        <a:bodyPr/>
        <a:lstStyle/>
        <a:p>
          <a:pPr algn="ctr" rtl="0"/>
          <a:r>
            <a:rPr lang="en-US" b="1" dirty="0">
              <a:latin typeface="Calibri Light" panose="020F0302020204030204"/>
            </a:rPr>
            <a:t>Tuition reallocated proportionately</a:t>
          </a:r>
        </a:p>
      </dgm:t>
    </dgm:pt>
    <dgm:pt modelId="{8C69D5DB-961B-4659-BB3E-3A1458C95F9E}" type="parTrans" cxnId="{B776C093-7284-4A04-B049-2A442B9AE60F}">
      <dgm:prSet/>
      <dgm:spPr/>
      <dgm:t>
        <a:bodyPr/>
        <a:lstStyle/>
        <a:p>
          <a:pPr algn="ctr"/>
          <a:endParaRPr lang="en-US"/>
        </a:p>
      </dgm:t>
    </dgm:pt>
    <dgm:pt modelId="{B878F968-E357-4008-AB12-89C4BDA0253F}" type="sibTrans" cxnId="{B776C093-7284-4A04-B049-2A442B9AE60F}">
      <dgm:prSet/>
      <dgm:spPr/>
      <dgm:t>
        <a:bodyPr/>
        <a:lstStyle/>
        <a:p>
          <a:pPr algn="ctr"/>
          <a:endParaRPr lang="en-US"/>
        </a:p>
      </dgm:t>
    </dgm:pt>
    <dgm:pt modelId="{71ECDA72-B60E-4E1F-8AB4-CD16F25629F1}">
      <dgm:prSet phldr="0"/>
      <dgm:spPr/>
      <dgm:t>
        <a:bodyPr/>
        <a:lstStyle/>
        <a:p>
          <a:pPr algn="ctr" rtl="0"/>
          <a:r>
            <a:rPr lang="en-US" b="1" dirty="0">
              <a:latin typeface="Calibri Light" panose="020F0302020204030204"/>
            </a:rPr>
            <a:t>Submit Payroll Reallocation for</a:t>
          </a:r>
          <a:r>
            <a:rPr lang="en-US" b="1" dirty="0"/>
            <a:t> </a:t>
          </a:r>
          <a:r>
            <a:rPr lang="en-US" b="1" dirty="0">
              <a:latin typeface="Calibri Light" panose="020F0302020204030204"/>
            </a:rPr>
            <a:t>changes needed to </a:t>
          </a:r>
          <a:r>
            <a:rPr lang="en-US" b="1" u="none" baseline="0" dirty="0">
              <a:latin typeface="Calibri Light" panose="020F0302020204030204"/>
            </a:rPr>
            <a:t>pay already processed</a:t>
          </a:r>
          <a:endParaRPr lang="en-US" b="1" u="none" baseline="0" dirty="0"/>
        </a:p>
      </dgm:t>
    </dgm:pt>
    <dgm:pt modelId="{3771188F-D6F9-460B-91EE-78BB652753E8}" type="parTrans" cxnId="{0E973798-A262-47D0-9ABA-9C1FE11FC62B}">
      <dgm:prSet/>
      <dgm:spPr/>
      <dgm:t>
        <a:bodyPr/>
        <a:lstStyle/>
        <a:p>
          <a:pPr algn="ctr"/>
          <a:endParaRPr lang="en-US"/>
        </a:p>
      </dgm:t>
    </dgm:pt>
    <dgm:pt modelId="{BEEEDF3B-36BA-4A0D-BCD7-D672D4AFCCF8}" type="sibTrans" cxnId="{0E973798-A262-47D0-9ABA-9C1FE11FC62B}">
      <dgm:prSet/>
      <dgm:spPr/>
      <dgm:t>
        <a:bodyPr/>
        <a:lstStyle/>
        <a:p>
          <a:pPr algn="ctr"/>
          <a:endParaRPr lang="en-US"/>
        </a:p>
      </dgm:t>
    </dgm:pt>
    <dgm:pt modelId="{E45B3F2D-C37F-431A-B476-5CC0F9C938D8}" type="pres">
      <dgm:prSet presAssocID="{FE09E5E3-4693-47C5-AF2A-C79D90EC1801}" presName="hierChild1" presStyleCnt="0">
        <dgm:presLayoutVars>
          <dgm:chPref val="1"/>
          <dgm:dir/>
          <dgm:animOne val="branch"/>
          <dgm:animLvl val="lvl"/>
          <dgm:resizeHandles/>
        </dgm:presLayoutVars>
      </dgm:prSet>
      <dgm:spPr/>
    </dgm:pt>
    <dgm:pt modelId="{0D87FAAC-AA73-431A-B42E-062227B8EE77}" type="pres">
      <dgm:prSet presAssocID="{49B6B045-D697-4080-9222-63534558391C}" presName="hierRoot1" presStyleCnt="0"/>
      <dgm:spPr/>
    </dgm:pt>
    <dgm:pt modelId="{576CF04C-4178-409D-BAC9-49A69619119D}" type="pres">
      <dgm:prSet presAssocID="{49B6B045-D697-4080-9222-63534558391C}" presName="composite" presStyleCnt="0"/>
      <dgm:spPr/>
    </dgm:pt>
    <dgm:pt modelId="{99567B39-BDE6-45B3-A5F3-E6B99D51D6F1}" type="pres">
      <dgm:prSet presAssocID="{49B6B045-D697-4080-9222-63534558391C}" presName="background" presStyleLbl="node0" presStyleIdx="0" presStyleCnt="1"/>
      <dgm:spPr/>
    </dgm:pt>
    <dgm:pt modelId="{0BB060CF-66E8-4697-901D-FB6E954B579F}" type="pres">
      <dgm:prSet presAssocID="{49B6B045-D697-4080-9222-63534558391C}" presName="text" presStyleLbl="fgAcc0" presStyleIdx="0" presStyleCnt="1">
        <dgm:presLayoutVars>
          <dgm:chPref val="3"/>
        </dgm:presLayoutVars>
      </dgm:prSet>
      <dgm:spPr/>
    </dgm:pt>
    <dgm:pt modelId="{62B07C9D-85C2-4D6B-9B41-05319BC4201F}" type="pres">
      <dgm:prSet presAssocID="{49B6B045-D697-4080-9222-63534558391C}" presName="hierChild2" presStyleCnt="0"/>
      <dgm:spPr/>
    </dgm:pt>
    <dgm:pt modelId="{E41AC9E0-DE42-4C0F-BEFF-4E93A49A2009}" type="pres">
      <dgm:prSet presAssocID="{0958BA70-6360-42FF-BD72-CA2F2EE7F42B}" presName="Name10" presStyleLbl="parChTrans1D2" presStyleIdx="0" presStyleCnt="2"/>
      <dgm:spPr/>
    </dgm:pt>
    <dgm:pt modelId="{97959EEB-3280-4CC7-9BFA-8AEEBE387A33}" type="pres">
      <dgm:prSet presAssocID="{D0005850-FD1B-4AF5-9659-DD653D08D51D}" presName="hierRoot2" presStyleCnt="0"/>
      <dgm:spPr/>
    </dgm:pt>
    <dgm:pt modelId="{83B621D5-16C4-466D-A345-2CD70CEFA31F}" type="pres">
      <dgm:prSet presAssocID="{D0005850-FD1B-4AF5-9659-DD653D08D51D}" presName="composite2" presStyleCnt="0"/>
      <dgm:spPr/>
    </dgm:pt>
    <dgm:pt modelId="{9917A475-ED06-4867-8012-3AF7EAD7980A}" type="pres">
      <dgm:prSet presAssocID="{D0005850-FD1B-4AF5-9659-DD653D08D51D}" presName="background2" presStyleLbl="node2" presStyleIdx="0" presStyleCnt="2"/>
      <dgm:spPr/>
    </dgm:pt>
    <dgm:pt modelId="{BF9A6683-2708-4111-A2E8-751D326094CA}" type="pres">
      <dgm:prSet presAssocID="{D0005850-FD1B-4AF5-9659-DD653D08D51D}" presName="text2" presStyleLbl="fgAcc2" presStyleIdx="0" presStyleCnt="2" custLinFactX="-89030" custLinFactNeighborX="-100000" custLinFactNeighborY="-17080">
        <dgm:presLayoutVars>
          <dgm:chPref val="3"/>
        </dgm:presLayoutVars>
      </dgm:prSet>
      <dgm:spPr/>
    </dgm:pt>
    <dgm:pt modelId="{26ECB186-A275-44EA-9C42-79EC6B91C7D4}" type="pres">
      <dgm:prSet presAssocID="{D0005850-FD1B-4AF5-9659-DD653D08D51D}" presName="hierChild3" presStyleCnt="0"/>
      <dgm:spPr/>
    </dgm:pt>
    <dgm:pt modelId="{50B787BB-E699-4DD8-A47B-A6C4C25DB537}" type="pres">
      <dgm:prSet presAssocID="{1589C5EB-CD3E-44B0-A3AB-436D1969A7B6}" presName="Name17" presStyleLbl="parChTrans1D3" presStyleIdx="0" presStyleCnt="3"/>
      <dgm:spPr/>
    </dgm:pt>
    <dgm:pt modelId="{AFD93E44-B999-43AE-AD7A-AEB068C1A5D5}" type="pres">
      <dgm:prSet presAssocID="{9409F65D-E0B4-4451-ADF2-D312807BD94B}" presName="hierRoot3" presStyleCnt="0"/>
      <dgm:spPr/>
    </dgm:pt>
    <dgm:pt modelId="{DB312844-AFA9-4D9E-88C1-1DBF73B52F62}" type="pres">
      <dgm:prSet presAssocID="{9409F65D-E0B4-4451-ADF2-D312807BD94B}" presName="composite3" presStyleCnt="0"/>
      <dgm:spPr/>
    </dgm:pt>
    <dgm:pt modelId="{00BFBA44-20C0-45F2-9298-E44F5ECF65EF}" type="pres">
      <dgm:prSet presAssocID="{9409F65D-E0B4-4451-ADF2-D312807BD94B}" presName="background3" presStyleLbl="node3" presStyleIdx="0" presStyleCnt="3"/>
      <dgm:spPr/>
    </dgm:pt>
    <dgm:pt modelId="{F3F4985E-9776-43AC-94A0-0379F60F221C}" type="pres">
      <dgm:prSet presAssocID="{9409F65D-E0B4-4451-ADF2-D312807BD94B}" presName="text3" presStyleLbl="fgAcc3" presStyleIdx="0" presStyleCnt="3" custLinFactX="-89029" custLinFactNeighborX="-100000" custLinFactNeighborY="-6100">
        <dgm:presLayoutVars>
          <dgm:chPref val="3"/>
        </dgm:presLayoutVars>
      </dgm:prSet>
      <dgm:spPr/>
    </dgm:pt>
    <dgm:pt modelId="{74B2EBED-D157-476D-A84E-B7394E91EDD6}" type="pres">
      <dgm:prSet presAssocID="{9409F65D-E0B4-4451-ADF2-D312807BD94B}" presName="hierChild4" presStyleCnt="0"/>
      <dgm:spPr/>
    </dgm:pt>
    <dgm:pt modelId="{26C4928B-C977-4798-94D1-3CFD070CAA76}" type="pres">
      <dgm:prSet presAssocID="{EB8D7175-8243-4EA6-B2B2-5294231797DD}" presName="Name23" presStyleLbl="parChTrans1D4" presStyleIdx="0" presStyleCnt="7"/>
      <dgm:spPr/>
    </dgm:pt>
    <dgm:pt modelId="{FF2A985F-4885-4811-BAA1-61689C5BE70C}" type="pres">
      <dgm:prSet presAssocID="{5C7DDC57-3F21-47A7-9569-C744A77631B3}" presName="hierRoot4" presStyleCnt="0"/>
      <dgm:spPr/>
    </dgm:pt>
    <dgm:pt modelId="{504B2AFD-0592-461B-AFEC-D0C70CFD3E14}" type="pres">
      <dgm:prSet presAssocID="{5C7DDC57-3F21-47A7-9569-C744A77631B3}" presName="composite4" presStyleCnt="0"/>
      <dgm:spPr/>
    </dgm:pt>
    <dgm:pt modelId="{108C10F1-7219-4239-8CF0-5127FBCCE7DE}" type="pres">
      <dgm:prSet presAssocID="{5C7DDC57-3F21-47A7-9569-C744A77631B3}" presName="background4" presStyleLbl="node4" presStyleIdx="0" presStyleCnt="7"/>
      <dgm:spPr/>
    </dgm:pt>
    <dgm:pt modelId="{0C66AC7F-ECC8-4642-8401-9DD7526BF33B}" type="pres">
      <dgm:prSet presAssocID="{5C7DDC57-3F21-47A7-9569-C744A77631B3}" presName="text4" presStyleLbl="fgAcc4" presStyleIdx="0" presStyleCnt="7" custLinFactX="-4586" custLinFactNeighborX="-100000" custLinFactNeighborY="-1220">
        <dgm:presLayoutVars>
          <dgm:chPref val="3"/>
        </dgm:presLayoutVars>
      </dgm:prSet>
      <dgm:spPr/>
    </dgm:pt>
    <dgm:pt modelId="{B7C59FA9-5FFE-45B6-A237-B05F1EB23C3F}" type="pres">
      <dgm:prSet presAssocID="{5C7DDC57-3F21-47A7-9569-C744A77631B3}" presName="hierChild5" presStyleCnt="0"/>
      <dgm:spPr/>
    </dgm:pt>
    <dgm:pt modelId="{A1D32804-4557-44C5-A1B2-5230287FC3DE}" type="pres">
      <dgm:prSet presAssocID="{7DCDC525-83CE-46A5-99B0-D7FCC224CB44}" presName="Name23" presStyleLbl="parChTrans1D4" presStyleIdx="1" presStyleCnt="7"/>
      <dgm:spPr/>
    </dgm:pt>
    <dgm:pt modelId="{1CEC2100-C114-4E76-9547-CB2431A0465C}" type="pres">
      <dgm:prSet presAssocID="{C5EC645D-9F55-42EF-94BE-0E1EFF28EAD5}" presName="hierRoot4" presStyleCnt="0"/>
      <dgm:spPr/>
    </dgm:pt>
    <dgm:pt modelId="{9726FE60-4D8B-47FC-94FE-5B77D6E1FE63}" type="pres">
      <dgm:prSet presAssocID="{C5EC645D-9F55-42EF-94BE-0E1EFF28EAD5}" presName="composite4" presStyleCnt="0"/>
      <dgm:spPr/>
    </dgm:pt>
    <dgm:pt modelId="{1DA6B587-E718-4632-A14E-7A548743EE6A}" type="pres">
      <dgm:prSet presAssocID="{C5EC645D-9F55-42EF-94BE-0E1EFF28EAD5}" presName="background4" presStyleLbl="node4" presStyleIdx="1" presStyleCnt="7"/>
      <dgm:spPr/>
    </dgm:pt>
    <dgm:pt modelId="{0DF80197-3645-405B-9B22-D90B5DDDD64B}" type="pres">
      <dgm:prSet presAssocID="{C5EC645D-9F55-42EF-94BE-0E1EFF28EAD5}" presName="text4" presStyleLbl="fgAcc4" presStyleIdx="1" presStyleCnt="7" custLinFactX="-4586" custLinFactNeighborX="-100000" custLinFactNeighborY="-1220">
        <dgm:presLayoutVars>
          <dgm:chPref val="3"/>
        </dgm:presLayoutVars>
      </dgm:prSet>
      <dgm:spPr/>
    </dgm:pt>
    <dgm:pt modelId="{A2F1FE05-1F4F-45DD-897C-65F2F9692986}" type="pres">
      <dgm:prSet presAssocID="{C5EC645D-9F55-42EF-94BE-0E1EFF28EAD5}" presName="hierChild5" presStyleCnt="0"/>
      <dgm:spPr/>
    </dgm:pt>
    <dgm:pt modelId="{9C9652D7-93EF-4B4C-A89E-2786766D8298}" type="pres">
      <dgm:prSet presAssocID="{CE82849B-50DF-473E-8DB4-F93D6311D5C8}" presName="Name23" presStyleLbl="parChTrans1D4" presStyleIdx="2" presStyleCnt="7"/>
      <dgm:spPr/>
    </dgm:pt>
    <dgm:pt modelId="{D7A3B274-757F-46AE-93C9-0A49E78142EA}" type="pres">
      <dgm:prSet presAssocID="{9A14F4B4-A20D-4716-B275-F7C6256B68D1}" presName="hierRoot4" presStyleCnt="0"/>
      <dgm:spPr/>
    </dgm:pt>
    <dgm:pt modelId="{DD33E957-9D3F-43DC-9614-A063918CB162}" type="pres">
      <dgm:prSet presAssocID="{9A14F4B4-A20D-4716-B275-F7C6256B68D1}" presName="composite4" presStyleCnt="0"/>
      <dgm:spPr/>
    </dgm:pt>
    <dgm:pt modelId="{C515E6FD-BB30-4EB6-A83D-B50555D1E40E}" type="pres">
      <dgm:prSet presAssocID="{9A14F4B4-A20D-4716-B275-F7C6256B68D1}" presName="background4" presStyleLbl="node4" presStyleIdx="2" presStyleCnt="7"/>
      <dgm:spPr/>
    </dgm:pt>
    <dgm:pt modelId="{AF9871A2-2A57-420E-B659-255C64A25BE0}" type="pres">
      <dgm:prSet presAssocID="{9A14F4B4-A20D-4716-B275-F7C6256B68D1}" presName="text4" presStyleLbl="fgAcc4" presStyleIdx="2" presStyleCnt="7" custLinFactX="-4586" custLinFactNeighborX="-100000" custLinFactNeighborY="-1220">
        <dgm:presLayoutVars>
          <dgm:chPref val="3"/>
        </dgm:presLayoutVars>
      </dgm:prSet>
      <dgm:spPr/>
    </dgm:pt>
    <dgm:pt modelId="{70E52E35-8191-4001-B535-5160B22F4572}" type="pres">
      <dgm:prSet presAssocID="{9A14F4B4-A20D-4716-B275-F7C6256B68D1}" presName="hierChild5" presStyleCnt="0"/>
      <dgm:spPr/>
    </dgm:pt>
    <dgm:pt modelId="{9F43B9F7-D723-40CB-8F71-24968EE580F7}" type="pres">
      <dgm:prSet presAssocID="{EA8C231E-451A-4B1A-B873-C180E389877F}" presName="Name23" presStyleLbl="parChTrans1D4" presStyleIdx="3" presStyleCnt="7"/>
      <dgm:spPr/>
    </dgm:pt>
    <dgm:pt modelId="{7C975BE0-B245-4E79-B3BC-922CC394ECCD}" type="pres">
      <dgm:prSet presAssocID="{CC05A460-E3D0-4178-B437-0AB2402B86F2}" presName="hierRoot4" presStyleCnt="0"/>
      <dgm:spPr/>
    </dgm:pt>
    <dgm:pt modelId="{B8628ED1-5A2D-47FA-AA2D-42FEA39552F0}" type="pres">
      <dgm:prSet presAssocID="{CC05A460-E3D0-4178-B437-0AB2402B86F2}" presName="composite4" presStyleCnt="0"/>
      <dgm:spPr/>
    </dgm:pt>
    <dgm:pt modelId="{B0C942AF-A336-4487-BB07-9004EA2DC6FD}" type="pres">
      <dgm:prSet presAssocID="{CC05A460-E3D0-4178-B437-0AB2402B86F2}" presName="background4" presStyleLbl="node4" presStyleIdx="3" presStyleCnt="7"/>
      <dgm:spPr/>
    </dgm:pt>
    <dgm:pt modelId="{086F9C31-CB4C-4E18-91D1-7C621C8E6977}" type="pres">
      <dgm:prSet presAssocID="{CC05A460-E3D0-4178-B437-0AB2402B86F2}" presName="text4" presStyleLbl="fgAcc4" presStyleIdx="3" presStyleCnt="7" custLinFactNeighborX="-51131" custLinFactNeighborY="-1220">
        <dgm:presLayoutVars>
          <dgm:chPref val="3"/>
        </dgm:presLayoutVars>
      </dgm:prSet>
      <dgm:spPr/>
    </dgm:pt>
    <dgm:pt modelId="{DCB730E3-A079-4D7D-A015-0150186291DD}" type="pres">
      <dgm:prSet presAssocID="{CC05A460-E3D0-4178-B437-0AB2402B86F2}" presName="hierChild5" presStyleCnt="0"/>
      <dgm:spPr/>
    </dgm:pt>
    <dgm:pt modelId="{40B5803E-7E2A-4327-BBA0-BEAEAAEBA273}" type="pres">
      <dgm:prSet presAssocID="{1D77A3A8-C883-45A4-BC95-8934D163902B}" presName="Name23" presStyleLbl="parChTrans1D4" presStyleIdx="4" presStyleCnt="7"/>
      <dgm:spPr/>
    </dgm:pt>
    <dgm:pt modelId="{DC7A0ACD-3833-4437-BF57-C1DAD4E80A49}" type="pres">
      <dgm:prSet presAssocID="{C1005E85-6EC9-4C34-9C91-D7C4FF86EEF9}" presName="hierRoot4" presStyleCnt="0"/>
      <dgm:spPr/>
    </dgm:pt>
    <dgm:pt modelId="{D82EC201-9E09-477C-AD94-A27C76CCA0DE}" type="pres">
      <dgm:prSet presAssocID="{C1005E85-6EC9-4C34-9C91-D7C4FF86EEF9}" presName="composite4" presStyleCnt="0"/>
      <dgm:spPr/>
    </dgm:pt>
    <dgm:pt modelId="{FE785051-F17C-4F72-B323-05A40312FD5C}" type="pres">
      <dgm:prSet presAssocID="{C1005E85-6EC9-4C34-9C91-D7C4FF86EEF9}" presName="background4" presStyleLbl="node4" presStyleIdx="4" presStyleCnt="7"/>
      <dgm:spPr/>
    </dgm:pt>
    <dgm:pt modelId="{762E864B-30D3-4AAC-9034-5DAC242B434F}" type="pres">
      <dgm:prSet presAssocID="{C1005E85-6EC9-4C34-9C91-D7C4FF86EEF9}" presName="text4" presStyleLbl="fgAcc4" presStyleIdx="4" presStyleCnt="7" custLinFactNeighborX="-51131" custLinFactNeighborY="-1220">
        <dgm:presLayoutVars>
          <dgm:chPref val="3"/>
        </dgm:presLayoutVars>
      </dgm:prSet>
      <dgm:spPr/>
    </dgm:pt>
    <dgm:pt modelId="{6089CF22-F827-4098-BF08-464F273BEE24}" type="pres">
      <dgm:prSet presAssocID="{C1005E85-6EC9-4C34-9C91-D7C4FF86EEF9}" presName="hierChild5" presStyleCnt="0"/>
      <dgm:spPr/>
    </dgm:pt>
    <dgm:pt modelId="{CB646946-0B8C-47B6-90AA-12B0EC411018}" type="pres">
      <dgm:prSet presAssocID="{8C69D5DB-961B-4659-BB3E-3A1458C95F9E}" presName="Name23" presStyleLbl="parChTrans1D4" presStyleIdx="5" presStyleCnt="7"/>
      <dgm:spPr/>
    </dgm:pt>
    <dgm:pt modelId="{DB882A46-9E02-4DFA-8491-CB394C81D250}" type="pres">
      <dgm:prSet presAssocID="{744B6635-DAC3-40F2-8D7E-FB608D90D7BA}" presName="hierRoot4" presStyleCnt="0"/>
      <dgm:spPr/>
    </dgm:pt>
    <dgm:pt modelId="{49EB02B8-594D-4CB4-AE2A-32CEFC58EDFA}" type="pres">
      <dgm:prSet presAssocID="{744B6635-DAC3-40F2-8D7E-FB608D90D7BA}" presName="composite4" presStyleCnt="0"/>
      <dgm:spPr/>
    </dgm:pt>
    <dgm:pt modelId="{A636C9B8-17FD-48E7-8341-5E34985B6B8B}" type="pres">
      <dgm:prSet presAssocID="{744B6635-DAC3-40F2-8D7E-FB608D90D7BA}" presName="background4" presStyleLbl="node4" presStyleIdx="5" presStyleCnt="7"/>
      <dgm:spPr/>
    </dgm:pt>
    <dgm:pt modelId="{C130360E-C4F6-4DB8-802A-BACBB2511B3A}" type="pres">
      <dgm:prSet presAssocID="{744B6635-DAC3-40F2-8D7E-FB608D90D7BA}" presName="text4" presStyleLbl="fgAcc4" presStyleIdx="5" presStyleCnt="7" custLinFactNeighborX="-51131" custLinFactNeighborY="-1220">
        <dgm:presLayoutVars>
          <dgm:chPref val="3"/>
        </dgm:presLayoutVars>
      </dgm:prSet>
      <dgm:spPr/>
    </dgm:pt>
    <dgm:pt modelId="{0698915D-92DA-4BC6-9298-0CC3768D939D}" type="pres">
      <dgm:prSet presAssocID="{744B6635-DAC3-40F2-8D7E-FB608D90D7BA}" presName="hierChild5" presStyleCnt="0"/>
      <dgm:spPr/>
    </dgm:pt>
    <dgm:pt modelId="{401BFAE7-5369-4397-A110-FD953245A3C8}" type="pres">
      <dgm:prSet presAssocID="{3771188F-D6F9-460B-91EE-78BB652753E8}" presName="Name23" presStyleLbl="parChTrans1D4" presStyleIdx="6" presStyleCnt="7"/>
      <dgm:spPr/>
    </dgm:pt>
    <dgm:pt modelId="{2A825038-D531-4E95-9ADE-8AA39563A1DA}" type="pres">
      <dgm:prSet presAssocID="{71ECDA72-B60E-4E1F-8AB4-CD16F25629F1}" presName="hierRoot4" presStyleCnt="0"/>
      <dgm:spPr/>
    </dgm:pt>
    <dgm:pt modelId="{0AFD49C6-B03F-4E60-B87F-5A74D89A0113}" type="pres">
      <dgm:prSet presAssocID="{71ECDA72-B60E-4E1F-8AB4-CD16F25629F1}" presName="composite4" presStyleCnt="0"/>
      <dgm:spPr/>
    </dgm:pt>
    <dgm:pt modelId="{02E35B95-215A-4C08-A05B-427AF623C7DF}" type="pres">
      <dgm:prSet presAssocID="{71ECDA72-B60E-4E1F-8AB4-CD16F25629F1}" presName="background4" presStyleLbl="node4" presStyleIdx="6" presStyleCnt="7"/>
      <dgm:spPr/>
    </dgm:pt>
    <dgm:pt modelId="{F18E1E0E-BECB-4342-BDE5-DE6FEB04E1E1}" type="pres">
      <dgm:prSet presAssocID="{71ECDA72-B60E-4E1F-8AB4-CD16F25629F1}" presName="text4" presStyleLbl="fgAcc4" presStyleIdx="6" presStyleCnt="7" custLinFactNeighborX="-51131" custLinFactNeighborY="-1220">
        <dgm:presLayoutVars>
          <dgm:chPref val="3"/>
        </dgm:presLayoutVars>
      </dgm:prSet>
      <dgm:spPr/>
    </dgm:pt>
    <dgm:pt modelId="{01331D2B-EF5D-4DE2-944A-8F57DBFAAF29}" type="pres">
      <dgm:prSet presAssocID="{71ECDA72-B60E-4E1F-8AB4-CD16F25629F1}" presName="hierChild5" presStyleCnt="0"/>
      <dgm:spPr/>
    </dgm:pt>
    <dgm:pt modelId="{6F08D408-18D5-4623-85B3-5893FB00CF7D}" type="pres">
      <dgm:prSet presAssocID="{EDCC35D5-A974-4776-A797-AE5758FC5927}" presName="Name10" presStyleLbl="parChTrans1D2" presStyleIdx="1" presStyleCnt="2"/>
      <dgm:spPr/>
    </dgm:pt>
    <dgm:pt modelId="{ED3CD480-670D-48FD-89D4-530E63FD5720}" type="pres">
      <dgm:prSet presAssocID="{65B7BEB5-81EA-4062-BFDF-534DB0DD3C70}" presName="hierRoot2" presStyleCnt="0"/>
      <dgm:spPr/>
    </dgm:pt>
    <dgm:pt modelId="{8C46D4E7-8F9F-4AAF-A057-A7503B9DB50C}" type="pres">
      <dgm:prSet presAssocID="{65B7BEB5-81EA-4062-BFDF-534DB0DD3C70}" presName="composite2" presStyleCnt="0"/>
      <dgm:spPr/>
    </dgm:pt>
    <dgm:pt modelId="{DB51F1EC-09F7-4EB2-B727-2CD04A639E8C}" type="pres">
      <dgm:prSet presAssocID="{65B7BEB5-81EA-4062-BFDF-534DB0DD3C70}" presName="background2" presStyleLbl="node2" presStyleIdx="1" presStyleCnt="2"/>
      <dgm:spPr/>
    </dgm:pt>
    <dgm:pt modelId="{77F7D63E-5C8D-4E24-8FE2-3C9F8025BF0E}" type="pres">
      <dgm:prSet presAssocID="{65B7BEB5-81EA-4062-BFDF-534DB0DD3C70}" presName="text2" presStyleLbl="fgAcc2" presStyleIdx="1" presStyleCnt="2" custLinFactX="88255" custLinFactNeighborX="100000" custLinFactNeighborY="-18300">
        <dgm:presLayoutVars>
          <dgm:chPref val="3"/>
        </dgm:presLayoutVars>
      </dgm:prSet>
      <dgm:spPr/>
    </dgm:pt>
    <dgm:pt modelId="{9454801C-D688-4199-BB02-4FF6E352B047}" type="pres">
      <dgm:prSet presAssocID="{65B7BEB5-81EA-4062-BFDF-534DB0DD3C70}" presName="hierChild3" presStyleCnt="0"/>
      <dgm:spPr/>
    </dgm:pt>
    <dgm:pt modelId="{E6AD8D3B-247F-4026-8669-C58B0C68E345}" type="pres">
      <dgm:prSet presAssocID="{8F79D7F9-40AC-4456-99A3-58E676211A67}" presName="Name17" presStyleLbl="parChTrans1D3" presStyleIdx="1" presStyleCnt="3"/>
      <dgm:spPr/>
    </dgm:pt>
    <dgm:pt modelId="{B0B71EBC-66F0-49AC-985D-FF40E8B2950C}" type="pres">
      <dgm:prSet presAssocID="{7F5F2D61-5D31-4898-8199-817782592FF2}" presName="hierRoot3" presStyleCnt="0"/>
      <dgm:spPr/>
    </dgm:pt>
    <dgm:pt modelId="{593CCF00-2E32-4AD4-A9CA-BAEA1BD52561}" type="pres">
      <dgm:prSet presAssocID="{7F5F2D61-5D31-4898-8199-817782592FF2}" presName="composite3" presStyleCnt="0"/>
      <dgm:spPr/>
    </dgm:pt>
    <dgm:pt modelId="{D9D7A859-DE9C-44A3-96C9-44E476C31235}" type="pres">
      <dgm:prSet presAssocID="{7F5F2D61-5D31-4898-8199-817782592FF2}" presName="background3" presStyleLbl="node3" presStyleIdx="1" presStyleCnt="3"/>
      <dgm:spPr/>
    </dgm:pt>
    <dgm:pt modelId="{4CB688E9-3D39-4339-A179-6D49DF1AA874}" type="pres">
      <dgm:prSet presAssocID="{7F5F2D61-5D31-4898-8199-817782592FF2}" presName="text3" presStyleLbl="fgAcc3" presStyleIdx="1" presStyleCnt="3" custLinFactX="73535" custLinFactNeighborX="100000" custLinFactNeighborY="-5101">
        <dgm:presLayoutVars>
          <dgm:chPref val="3"/>
        </dgm:presLayoutVars>
      </dgm:prSet>
      <dgm:spPr/>
    </dgm:pt>
    <dgm:pt modelId="{0B3A22D0-4232-4887-8B5C-AC04FAA76199}" type="pres">
      <dgm:prSet presAssocID="{7F5F2D61-5D31-4898-8199-817782592FF2}" presName="hierChild4" presStyleCnt="0"/>
      <dgm:spPr/>
    </dgm:pt>
    <dgm:pt modelId="{5FD11AAD-9813-45A5-89EC-46762DA86224}" type="pres">
      <dgm:prSet presAssocID="{6F58DF39-AD41-4706-A582-E15ED2918E2E}" presName="Name17" presStyleLbl="parChTrans1D3" presStyleIdx="2" presStyleCnt="3"/>
      <dgm:spPr/>
    </dgm:pt>
    <dgm:pt modelId="{59430813-81F6-4719-B057-6E6E3E280D94}" type="pres">
      <dgm:prSet presAssocID="{C58CACA0-04D0-4CE1-9464-93C602CA49D5}" presName="hierRoot3" presStyleCnt="0"/>
      <dgm:spPr/>
    </dgm:pt>
    <dgm:pt modelId="{B7D6666E-7577-4532-BE71-8A51D2FE9D6A}" type="pres">
      <dgm:prSet presAssocID="{C58CACA0-04D0-4CE1-9464-93C602CA49D5}" presName="composite3" presStyleCnt="0"/>
      <dgm:spPr/>
    </dgm:pt>
    <dgm:pt modelId="{26AB6256-146C-4015-9F66-6DC8FAAC8027}" type="pres">
      <dgm:prSet presAssocID="{C58CACA0-04D0-4CE1-9464-93C602CA49D5}" presName="background3" presStyleLbl="node3" presStyleIdx="2" presStyleCnt="3"/>
      <dgm:spPr/>
    </dgm:pt>
    <dgm:pt modelId="{F529DCFB-D6F4-43E4-918D-C8F7873B8AC8}" type="pres">
      <dgm:prSet presAssocID="{C58CACA0-04D0-4CE1-9464-93C602CA49D5}" presName="text3" presStyleLbl="fgAcc3" presStyleIdx="2" presStyleCnt="3" custLinFactX="100000" custLinFactNeighborX="106849" custLinFactNeighborY="-4880">
        <dgm:presLayoutVars>
          <dgm:chPref val="3"/>
        </dgm:presLayoutVars>
      </dgm:prSet>
      <dgm:spPr/>
    </dgm:pt>
    <dgm:pt modelId="{11531799-1C2C-4033-9720-16BB71A678DE}" type="pres">
      <dgm:prSet presAssocID="{C58CACA0-04D0-4CE1-9464-93C602CA49D5}" presName="hierChild4" presStyleCnt="0"/>
      <dgm:spPr/>
    </dgm:pt>
  </dgm:ptLst>
  <dgm:cxnLst>
    <dgm:cxn modelId="{1C1DFA0E-E68C-4AB2-9EDE-3F9E20E2E2B5}" srcId="{9409F65D-E0B4-4451-ADF2-D312807BD94B}" destId="{CC05A460-E3D0-4178-B437-0AB2402B86F2}" srcOrd="1" destOrd="0" parTransId="{EA8C231E-451A-4B1A-B873-C180E389877F}" sibTransId="{890D5022-B9C2-40CB-80EE-CFA9C50626AF}"/>
    <dgm:cxn modelId="{C4F7AC0F-1971-4988-B8EE-27A24A8AD0CC}" type="presOf" srcId="{65B7BEB5-81EA-4062-BFDF-534DB0DD3C70}" destId="{77F7D63E-5C8D-4E24-8FE2-3C9F8025BF0E}" srcOrd="0" destOrd="0" presId="urn:microsoft.com/office/officeart/2005/8/layout/hierarchy1"/>
    <dgm:cxn modelId="{41512C11-EE3D-44DB-868C-22C3AAA8378A}" type="presOf" srcId="{EB8D7175-8243-4EA6-B2B2-5294231797DD}" destId="{26C4928B-C977-4798-94D1-3CFD070CAA76}" srcOrd="0" destOrd="0" presId="urn:microsoft.com/office/officeart/2005/8/layout/hierarchy1"/>
    <dgm:cxn modelId="{CD71CB1A-4FD8-4365-8ED5-0A4E4D3997CC}" type="presOf" srcId="{6F58DF39-AD41-4706-A582-E15ED2918E2E}" destId="{5FD11AAD-9813-45A5-89EC-46762DA86224}" srcOrd="0" destOrd="0" presId="urn:microsoft.com/office/officeart/2005/8/layout/hierarchy1"/>
    <dgm:cxn modelId="{0E79ED1D-E5B9-494A-BDED-EF68DDDA478D}" type="presOf" srcId="{5C7DDC57-3F21-47A7-9569-C744A77631B3}" destId="{0C66AC7F-ECC8-4642-8401-9DD7526BF33B}" srcOrd="0" destOrd="0" presId="urn:microsoft.com/office/officeart/2005/8/layout/hierarchy1"/>
    <dgm:cxn modelId="{71A5072B-771A-4E87-9269-6A1EE4C56CEB}" type="presOf" srcId="{CC05A460-E3D0-4178-B437-0AB2402B86F2}" destId="{086F9C31-CB4C-4E18-91D1-7C621C8E6977}" srcOrd="0" destOrd="0" presId="urn:microsoft.com/office/officeart/2005/8/layout/hierarchy1"/>
    <dgm:cxn modelId="{1A755636-C12B-4684-9237-20D70BAC2E70}" type="presOf" srcId="{9A14F4B4-A20D-4716-B275-F7C6256B68D1}" destId="{AF9871A2-2A57-420E-B659-255C64A25BE0}" srcOrd="0" destOrd="0" presId="urn:microsoft.com/office/officeart/2005/8/layout/hierarchy1"/>
    <dgm:cxn modelId="{70162E3B-8ECB-4C99-A090-59301CFD2779}" type="presOf" srcId="{3771188F-D6F9-460B-91EE-78BB652753E8}" destId="{401BFAE7-5369-4397-A110-FD953245A3C8}" srcOrd="0" destOrd="0" presId="urn:microsoft.com/office/officeart/2005/8/layout/hierarchy1"/>
    <dgm:cxn modelId="{3EFCC93C-175F-42C5-928D-CDDF740590FE}" type="presOf" srcId="{8C69D5DB-961B-4659-BB3E-3A1458C95F9E}" destId="{CB646946-0B8C-47B6-90AA-12B0EC411018}" srcOrd="0" destOrd="0" presId="urn:microsoft.com/office/officeart/2005/8/layout/hierarchy1"/>
    <dgm:cxn modelId="{BD52855E-D2D0-4EDF-AD5B-ECDC92A6A111}" type="presOf" srcId="{744B6635-DAC3-40F2-8D7E-FB608D90D7BA}" destId="{C130360E-C4F6-4DB8-802A-BACBB2511B3A}" srcOrd="0" destOrd="0" presId="urn:microsoft.com/office/officeart/2005/8/layout/hierarchy1"/>
    <dgm:cxn modelId="{D2B7354B-6214-4A6B-B009-CD3F6A87E66A}" srcId="{5C7DDC57-3F21-47A7-9569-C744A77631B3}" destId="{C5EC645D-9F55-42EF-94BE-0E1EFF28EAD5}" srcOrd="0" destOrd="0" parTransId="{7DCDC525-83CE-46A5-99B0-D7FCC224CB44}" sibTransId="{47643B5A-5780-423A-A944-1F551A685E29}"/>
    <dgm:cxn modelId="{D910E16C-419E-4BE5-90CF-0BCFE891E180}" srcId="{CC05A460-E3D0-4178-B437-0AB2402B86F2}" destId="{C1005E85-6EC9-4C34-9C91-D7C4FF86EEF9}" srcOrd="0" destOrd="0" parTransId="{1D77A3A8-C883-45A4-BC95-8934D163902B}" sibTransId="{A02FB4CA-FDC2-4945-929E-DCF560610365}"/>
    <dgm:cxn modelId="{F15BEB76-E5DD-4FA1-BFC3-BBD8801F3C3D}" type="presOf" srcId="{8F79D7F9-40AC-4456-99A3-58E676211A67}" destId="{E6AD8D3B-247F-4026-8669-C58B0C68E345}" srcOrd="0" destOrd="0" presId="urn:microsoft.com/office/officeart/2005/8/layout/hierarchy1"/>
    <dgm:cxn modelId="{B700EE76-CC00-4D93-9A75-681708D2BC6F}" srcId="{65B7BEB5-81EA-4062-BFDF-534DB0DD3C70}" destId="{C58CACA0-04D0-4CE1-9464-93C602CA49D5}" srcOrd="1" destOrd="0" parTransId="{6F58DF39-AD41-4706-A582-E15ED2918E2E}" sibTransId="{40FF56C3-C0A0-44A6-9F31-E24BE0472485}"/>
    <dgm:cxn modelId="{B7AA5A5A-1042-4E95-9B42-9FECA37956F7}" type="presOf" srcId="{7DCDC525-83CE-46A5-99B0-D7FCC224CB44}" destId="{A1D32804-4557-44C5-A1B2-5230287FC3DE}" srcOrd="0" destOrd="0" presId="urn:microsoft.com/office/officeart/2005/8/layout/hierarchy1"/>
    <dgm:cxn modelId="{E297227F-B3B6-43EA-B6BA-C12934346194}" type="presOf" srcId="{EDCC35D5-A974-4776-A797-AE5758FC5927}" destId="{6F08D408-18D5-4623-85B3-5893FB00CF7D}" srcOrd="0" destOrd="0" presId="urn:microsoft.com/office/officeart/2005/8/layout/hierarchy1"/>
    <dgm:cxn modelId="{74E73A83-1D95-477C-9A08-377377B911D2}" type="presOf" srcId="{49B6B045-D697-4080-9222-63534558391C}" destId="{0BB060CF-66E8-4697-901D-FB6E954B579F}" srcOrd="0" destOrd="0" presId="urn:microsoft.com/office/officeart/2005/8/layout/hierarchy1"/>
    <dgm:cxn modelId="{3C384683-3A63-452B-81AA-EF3524C17D82}" type="presOf" srcId="{9409F65D-E0B4-4451-ADF2-D312807BD94B}" destId="{F3F4985E-9776-43AC-94A0-0379F60F221C}" srcOrd="0" destOrd="0" presId="urn:microsoft.com/office/officeart/2005/8/layout/hierarchy1"/>
    <dgm:cxn modelId="{D9FA2187-B767-4FA4-B939-725DDFE32B1C}" type="presOf" srcId="{FE09E5E3-4693-47C5-AF2A-C79D90EC1801}" destId="{E45B3F2D-C37F-431A-B476-5CC0F9C938D8}" srcOrd="0" destOrd="0" presId="urn:microsoft.com/office/officeart/2005/8/layout/hierarchy1"/>
    <dgm:cxn modelId="{E932DD8B-CE92-4FFC-835F-B9D9CFC4B2A0}" srcId="{D0005850-FD1B-4AF5-9659-DD653D08D51D}" destId="{9409F65D-E0B4-4451-ADF2-D312807BD94B}" srcOrd="0" destOrd="0" parTransId="{1589C5EB-CD3E-44B0-A3AB-436D1969A7B6}" sibTransId="{53FFE3BE-4609-4DBD-8060-B93C5DE87C06}"/>
    <dgm:cxn modelId="{8581558D-7158-4434-A4E8-ECBDAB436235}" type="presOf" srcId="{C5EC645D-9F55-42EF-94BE-0E1EFF28EAD5}" destId="{0DF80197-3645-405B-9B22-D90B5DDDD64B}" srcOrd="0" destOrd="0" presId="urn:microsoft.com/office/officeart/2005/8/layout/hierarchy1"/>
    <dgm:cxn modelId="{DB451092-A1E6-44E9-A0D1-21BA480CD0BC}" type="presOf" srcId="{1D77A3A8-C883-45A4-BC95-8934D163902B}" destId="{40B5803E-7E2A-4327-BBA0-BEAEAAEBA273}" srcOrd="0" destOrd="0" presId="urn:microsoft.com/office/officeart/2005/8/layout/hierarchy1"/>
    <dgm:cxn modelId="{CDFF4593-A7F5-46EC-9293-193A3B11D807}" srcId="{9409F65D-E0B4-4451-ADF2-D312807BD94B}" destId="{5C7DDC57-3F21-47A7-9569-C744A77631B3}" srcOrd="0" destOrd="0" parTransId="{EB8D7175-8243-4EA6-B2B2-5294231797DD}" sibTransId="{609DE673-85E5-4220-A1B2-813A02C3B93F}"/>
    <dgm:cxn modelId="{B776C093-7284-4A04-B049-2A442B9AE60F}" srcId="{CC05A460-E3D0-4178-B437-0AB2402B86F2}" destId="{744B6635-DAC3-40F2-8D7E-FB608D90D7BA}" srcOrd="1" destOrd="0" parTransId="{8C69D5DB-961B-4659-BB3E-3A1458C95F9E}" sibTransId="{B878F968-E357-4008-AB12-89C4BDA0253F}"/>
    <dgm:cxn modelId="{0E973798-A262-47D0-9ABA-9C1FE11FC62B}" srcId="{CC05A460-E3D0-4178-B437-0AB2402B86F2}" destId="{71ECDA72-B60E-4E1F-8AB4-CD16F25629F1}" srcOrd="2" destOrd="0" parTransId="{3771188F-D6F9-460B-91EE-78BB652753E8}" sibTransId="{BEEEDF3B-36BA-4A0D-BCD7-D672D4AFCCF8}"/>
    <dgm:cxn modelId="{B54446A0-B6AF-4228-A397-E83BF4FBE942}" type="presOf" srcId="{EA8C231E-451A-4B1A-B873-C180E389877F}" destId="{9F43B9F7-D723-40CB-8F71-24968EE580F7}" srcOrd="0" destOrd="0" presId="urn:microsoft.com/office/officeart/2005/8/layout/hierarchy1"/>
    <dgm:cxn modelId="{8977E6A3-4521-49E0-B2C8-56657345A339}" srcId="{49B6B045-D697-4080-9222-63534558391C}" destId="{D0005850-FD1B-4AF5-9659-DD653D08D51D}" srcOrd="0" destOrd="0" parTransId="{0958BA70-6360-42FF-BD72-CA2F2EE7F42B}" sibTransId="{28B580D9-37DF-47FC-9A2B-081B1B939CDF}"/>
    <dgm:cxn modelId="{134080AE-8BDE-4968-B029-E0B4036F1DD8}" type="presOf" srcId="{71ECDA72-B60E-4E1F-8AB4-CD16F25629F1}" destId="{F18E1E0E-BECB-4342-BDE5-DE6FEB04E1E1}" srcOrd="0" destOrd="0" presId="urn:microsoft.com/office/officeart/2005/8/layout/hierarchy1"/>
    <dgm:cxn modelId="{D90876B1-8644-49B3-8BB7-C09B28979A80}" srcId="{49B6B045-D697-4080-9222-63534558391C}" destId="{65B7BEB5-81EA-4062-BFDF-534DB0DD3C70}" srcOrd="1" destOrd="0" parTransId="{EDCC35D5-A974-4776-A797-AE5758FC5927}" sibTransId="{828028D2-7CCD-4E1F-97E8-AA0E85BA0754}"/>
    <dgm:cxn modelId="{70F176C8-E27D-4B84-A198-3C9D7E1DCEBB}" type="presOf" srcId="{C1005E85-6EC9-4C34-9C91-D7C4FF86EEF9}" destId="{762E864B-30D3-4AAC-9034-5DAC242B434F}" srcOrd="0" destOrd="0" presId="urn:microsoft.com/office/officeart/2005/8/layout/hierarchy1"/>
    <dgm:cxn modelId="{BF24B9CB-E725-4144-8DCA-1B81209F7C6D}" type="presOf" srcId="{CE82849B-50DF-473E-8DB4-F93D6311D5C8}" destId="{9C9652D7-93EF-4B4C-A89E-2786766D8298}" srcOrd="0" destOrd="0" presId="urn:microsoft.com/office/officeart/2005/8/layout/hierarchy1"/>
    <dgm:cxn modelId="{AB5BD4D0-5BC8-4ADC-8ED7-8663BDF28D69}" type="presOf" srcId="{D0005850-FD1B-4AF5-9659-DD653D08D51D}" destId="{BF9A6683-2708-4111-A2E8-751D326094CA}" srcOrd="0" destOrd="0" presId="urn:microsoft.com/office/officeart/2005/8/layout/hierarchy1"/>
    <dgm:cxn modelId="{7E654DE7-3948-41A4-B713-EDEC124AD93A}" srcId="{FE09E5E3-4693-47C5-AF2A-C79D90EC1801}" destId="{49B6B045-D697-4080-9222-63534558391C}" srcOrd="0" destOrd="0" parTransId="{F46D115B-F33F-4C78-B640-A3E551EA0CBD}" sibTransId="{2219406B-B042-43CD-91A4-D49030DB51AA}"/>
    <dgm:cxn modelId="{650CE1EC-96BD-4682-A677-32153424C5F3}" type="presOf" srcId="{1589C5EB-CD3E-44B0-A3AB-436D1969A7B6}" destId="{50B787BB-E699-4DD8-A47B-A6C4C25DB537}" srcOrd="0" destOrd="0" presId="urn:microsoft.com/office/officeart/2005/8/layout/hierarchy1"/>
    <dgm:cxn modelId="{62CCF5F1-CCE4-452A-9AF8-DEDA2DE42467}" srcId="{65B7BEB5-81EA-4062-BFDF-534DB0DD3C70}" destId="{7F5F2D61-5D31-4898-8199-817782592FF2}" srcOrd="0" destOrd="0" parTransId="{8F79D7F9-40AC-4456-99A3-58E676211A67}" sibTransId="{D1FC2EED-8723-4207-BF06-5D5E99169A71}"/>
    <dgm:cxn modelId="{F4DAEFF3-F13B-4B1E-BA1A-430B8D2D8C2C}" type="presOf" srcId="{7F5F2D61-5D31-4898-8199-817782592FF2}" destId="{4CB688E9-3D39-4339-A179-6D49DF1AA874}" srcOrd="0" destOrd="0" presId="urn:microsoft.com/office/officeart/2005/8/layout/hierarchy1"/>
    <dgm:cxn modelId="{57569BF7-4692-4299-840A-BFDD07A2D58D}" type="presOf" srcId="{C58CACA0-04D0-4CE1-9464-93C602CA49D5}" destId="{F529DCFB-D6F4-43E4-918D-C8F7873B8AC8}" srcOrd="0" destOrd="0" presId="urn:microsoft.com/office/officeart/2005/8/layout/hierarchy1"/>
    <dgm:cxn modelId="{689204FA-8CFA-4BF1-AA49-D1C81CCA41D4}" srcId="{5C7DDC57-3F21-47A7-9569-C744A77631B3}" destId="{9A14F4B4-A20D-4716-B275-F7C6256B68D1}" srcOrd="1" destOrd="0" parTransId="{CE82849B-50DF-473E-8DB4-F93D6311D5C8}" sibTransId="{6B055B00-F078-46C0-8ACC-D4FA949CA50F}"/>
    <dgm:cxn modelId="{D3789CFC-8303-4821-8881-323EFD44B15B}" type="presOf" srcId="{0958BA70-6360-42FF-BD72-CA2F2EE7F42B}" destId="{E41AC9E0-DE42-4C0F-BEFF-4E93A49A2009}" srcOrd="0" destOrd="0" presId="urn:microsoft.com/office/officeart/2005/8/layout/hierarchy1"/>
    <dgm:cxn modelId="{D0B8E070-F02E-4AA9-B3E0-B77D17FC31AE}" type="presParOf" srcId="{E45B3F2D-C37F-431A-B476-5CC0F9C938D8}" destId="{0D87FAAC-AA73-431A-B42E-062227B8EE77}" srcOrd="0" destOrd="0" presId="urn:microsoft.com/office/officeart/2005/8/layout/hierarchy1"/>
    <dgm:cxn modelId="{99CA6FD6-EFA1-414D-94C4-59F00B34E21C}" type="presParOf" srcId="{0D87FAAC-AA73-431A-B42E-062227B8EE77}" destId="{576CF04C-4178-409D-BAC9-49A69619119D}" srcOrd="0" destOrd="0" presId="urn:microsoft.com/office/officeart/2005/8/layout/hierarchy1"/>
    <dgm:cxn modelId="{C16CE319-6413-453A-8A48-A2AF8B1E6907}" type="presParOf" srcId="{576CF04C-4178-409D-BAC9-49A69619119D}" destId="{99567B39-BDE6-45B3-A5F3-E6B99D51D6F1}" srcOrd="0" destOrd="0" presId="urn:microsoft.com/office/officeart/2005/8/layout/hierarchy1"/>
    <dgm:cxn modelId="{C22D0027-7A1B-48CA-9319-2B0117901BBA}" type="presParOf" srcId="{576CF04C-4178-409D-BAC9-49A69619119D}" destId="{0BB060CF-66E8-4697-901D-FB6E954B579F}" srcOrd="1" destOrd="0" presId="urn:microsoft.com/office/officeart/2005/8/layout/hierarchy1"/>
    <dgm:cxn modelId="{B214AC80-CCED-4707-9B1A-98267FFE68E4}" type="presParOf" srcId="{0D87FAAC-AA73-431A-B42E-062227B8EE77}" destId="{62B07C9D-85C2-4D6B-9B41-05319BC4201F}" srcOrd="1" destOrd="0" presId="urn:microsoft.com/office/officeart/2005/8/layout/hierarchy1"/>
    <dgm:cxn modelId="{047A8C62-0E76-4494-B812-3AF84139A3D6}" type="presParOf" srcId="{62B07C9D-85C2-4D6B-9B41-05319BC4201F}" destId="{E41AC9E0-DE42-4C0F-BEFF-4E93A49A2009}" srcOrd="0" destOrd="0" presId="urn:microsoft.com/office/officeart/2005/8/layout/hierarchy1"/>
    <dgm:cxn modelId="{D1C52FF4-7C99-4393-8BAB-466C73EF172B}" type="presParOf" srcId="{62B07C9D-85C2-4D6B-9B41-05319BC4201F}" destId="{97959EEB-3280-4CC7-9BFA-8AEEBE387A33}" srcOrd="1" destOrd="0" presId="urn:microsoft.com/office/officeart/2005/8/layout/hierarchy1"/>
    <dgm:cxn modelId="{3C89D465-409B-4365-9EFC-403E84DDF43C}" type="presParOf" srcId="{97959EEB-3280-4CC7-9BFA-8AEEBE387A33}" destId="{83B621D5-16C4-466D-A345-2CD70CEFA31F}" srcOrd="0" destOrd="0" presId="urn:microsoft.com/office/officeart/2005/8/layout/hierarchy1"/>
    <dgm:cxn modelId="{ACEA3A91-FC85-4C15-97F8-F4211A616728}" type="presParOf" srcId="{83B621D5-16C4-466D-A345-2CD70CEFA31F}" destId="{9917A475-ED06-4867-8012-3AF7EAD7980A}" srcOrd="0" destOrd="0" presId="urn:microsoft.com/office/officeart/2005/8/layout/hierarchy1"/>
    <dgm:cxn modelId="{C5B80BF5-173E-48C4-B405-6AE143B10E51}" type="presParOf" srcId="{83B621D5-16C4-466D-A345-2CD70CEFA31F}" destId="{BF9A6683-2708-4111-A2E8-751D326094CA}" srcOrd="1" destOrd="0" presId="urn:microsoft.com/office/officeart/2005/8/layout/hierarchy1"/>
    <dgm:cxn modelId="{197AE86A-22E5-419C-86CD-702089787DBD}" type="presParOf" srcId="{97959EEB-3280-4CC7-9BFA-8AEEBE387A33}" destId="{26ECB186-A275-44EA-9C42-79EC6B91C7D4}" srcOrd="1" destOrd="0" presId="urn:microsoft.com/office/officeart/2005/8/layout/hierarchy1"/>
    <dgm:cxn modelId="{48833820-CF64-4168-8632-418BF15E5B32}" type="presParOf" srcId="{26ECB186-A275-44EA-9C42-79EC6B91C7D4}" destId="{50B787BB-E699-4DD8-A47B-A6C4C25DB537}" srcOrd="0" destOrd="0" presId="urn:microsoft.com/office/officeart/2005/8/layout/hierarchy1"/>
    <dgm:cxn modelId="{1DEA3232-4932-4FD3-B658-9913B37B183D}" type="presParOf" srcId="{26ECB186-A275-44EA-9C42-79EC6B91C7D4}" destId="{AFD93E44-B999-43AE-AD7A-AEB068C1A5D5}" srcOrd="1" destOrd="0" presId="urn:microsoft.com/office/officeart/2005/8/layout/hierarchy1"/>
    <dgm:cxn modelId="{51B3B42E-A7D8-44AE-A4AF-7BB65413A95B}" type="presParOf" srcId="{AFD93E44-B999-43AE-AD7A-AEB068C1A5D5}" destId="{DB312844-AFA9-4D9E-88C1-1DBF73B52F62}" srcOrd="0" destOrd="0" presId="urn:microsoft.com/office/officeart/2005/8/layout/hierarchy1"/>
    <dgm:cxn modelId="{CC6BB506-7E61-45B1-8C01-193989774103}" type="presParOf" srcId="{DB312844-AFA9-4D9E-88C1-1DBF73B52F62}" destId="{00BFBA44-20C0-45F2-9298-E44F5ECF65EF}" srcOrd="0" destOrd="0" presId="urn:microsoft.com/office/officeart/2005/8/layout/hierarchy1"/>
    <dgm:cxn modelId="{3BDD2DBD-15DE-4AFB-A297-A70A543F9BE5}" type="presParOf" srcId="{DB312844-AFA9-4D9E-88C1-1DBF73B52F62}" destId="{F3F4985E-9776-43AC-94A0-0379F60F221C}" srcOrd="1" destOrd="0" presId="urn:microsoft.com/office/officeart/2005/8/layout/hierarchy1"/>
    <dgm:cxn modelId="{1194F851-D4F3-4B68-BA04-7F80F176E252}" type="presParOf" srcId="{AFD93E44-B999-43AE-AD7A-AEB068C1A5D5}" destId="{74B2EBED-D157-476D-A84E-B7394E91EDD6}" srcOrd="1" destOrd="0" presId="urn:microsoft.com/office/officeart/2005/8/layout/hierarchy1"/>
    <dgm:cxn modelId="{8A585249-C220-43EA-8AF4-7C96DA447C70}" type="presParOf" srcId="{74B2EBED-D157-476D-A84E-B7394E91EDD6}" destId="{26C4928B-C977-4798-94D1-3CFD070CAA76}" srcOrd="0" destOrd="0" presId="urn:microsoft.com/office/officeart/2005/8/layout/hierarchy1"/>
    <dgm:cxn modelId="{8EDA8026-0391-4681-BCEB-BC0E6F6C2CCA}" type="presParOf" srcId="{74B2EBED-D157-476D-A84E-B7394E91EDD6}" destId="{FF2A985F-4885-4811-BAA1-61689C5BE70C}" srcOrd="1" destOrd="0" presId="urn:microsoft.com/office/officeart/2005/8/layout/hierarchy1"/>
    <dgm:cxn modelId="{C6EBDAB0-EA64-4414-994A-1D3D58299413}" type="presParOf" srcId="{FF2A985F-4885-4811-BAA1-61689C5BE70C}" destId="{504B2AFD-0592-461B-AFEC-D0C70CFD3E14}" srcOrd="0" destOrd="0" presId="urn:microsoft.com/office/officeart/2005/8/layout/hierarchy1"/>
    <dgm:cxn modelId="{DAD762CA-943E-4010-B881-E04C69572BF6}" type="presParOf" srcId="{504B2AFD-0592-461B-AFEC-D0C70CFD3E14}" destId="{108C10F1-7219-4239-8CF0-5127FBCCE7DE}" srcOrd="0" destOrd="0" presId="urn:microsoft.com/office/officeart/2005/8/layout/hierarchy1"/>
    <dgm:cxn modelId="{07ECBD9B-34C5-4B09-93F7-11C217E40155}" type="presParOf" srcId="{504B2AFD-0592-461B-AFEC-D0C70CFD3E14}" destId="{0C66AC7F-ECC8-4642-8401-9DD7526BF33B}" srcOrd="1" destOrd="0" presId="urn:microsoft.com/office/officeart/2005/8/layout/hierarchy1"/>
    <dgm:cxn modelId="{9D903371-BB7E-40C3-B2E2-E6A370C8FCE2}" type="presParOf" srcId="{FF2A985F-4885-4811-BAA1-61689C5BE70C}" destId="{B7C59FA9-5FFE-45B6-A237-B05F1EB23C3F}" srcOrd="1" destOrd="0" presId="urn:microsoft.com/office/officeart/2005/8/layout/hierarchy1"/>
    <dgm:cxn modelId="{EC88F331-FFE5-4363-8446-63726D9F60A6}" type="presParOf" srcId="{B7C59FA9-5FFE-45B6-A237-B05F1EB23C3F}" destId="{A1D32804-4557-44C5-A1B2-5230287FC3DE}" srcOrd="0" destOrd="0" presId="urn:microsoft.com/office/officeart/2005/8/layout/hierarchy1"/>
    <dgm:cxn modelId="{2E1BCFA9-0BF6-4D8F-B492-F8E7F1B8D732}" type="presParOf" srcId="{B7C59FA9-5FFE-45B6-A237-B05F1EB23C3F}" destId="{1CEC2100-C114-4E76-9547-CB2431A0465C}" srcOrd="1" destOrd="0" presId="urn:microsoft.com/office/officeart/2005/8/layout/hierarchy1"/>
    <dgm:cxn modelId="{E54F7C60-D953-45DB-957E-263D8393BC86}" type="presParOf" srcId="{1CEC2100-C114-4E76-9547-CB2431A0465C}" destId="{9726FE60-4D8B-47FC-94FE-5B77D6E1FE63}" srcOrd="0" destOrd="0" presId="urn:microsoft.com/office/officeart/2005/8/layout/hierarchy1"/>
    <dgm:cxn modelId="{CFB347EF-8FD7-452E-AFBF-312875CB0EB3}" type="presParOf" srcId="{9726FE60-4D8B-47FC-94FE-5B77D6E1FE63}" destId="{1DA6B587-E718-4632-A14E-7A548743EE6A}" srcOrd="0" destOrd="0" presId="urn:microsoft.com/office/officeart/2005/8/layout/hierarchy1"/>
    <dgm:cxn modelId="{F9377B33-EF69-4455-811C-C901EDD9993A}" type="presParOf" srcId="{9726FE60-4D8B-47FC-94FE-5B77D6E1FE63}" destId="{0DF80197-3645-405B-9B22-D90B5DDDD64B}" srcOrd="1" destOrd="0" presId="urn:microsoft.com/office/officeart/2005/8/layout/hierarchy1"/>
    <dgm:cxn modelId="{3458677C-1B24-438C-9AFD-21046B2B14DB}" type="presParOf" srcId="{1CEC2100-C114-4E76-9547-CB2431A0465C}" destId="{A2F1FE05-1F4F-45DD-897C-65F2F9692986}" srcOrd="1" destOrd="0" presId="urn:microsoft.com/office/officeart/2005/8/layout/hierarchy1"/>
    <dgm:cxn modelId="{434E1E7F-75DD-48A2-92E1-A14F58AEBD49}" type="presParOf" srcId="{B7C59FA9-5FFE-45B6-A237-B05F1EB23C3F}" destId="{9C9652D7-93EF-4B4C-A89E-2786766D8298}" srcOrd="2" destOrd="0" presId="urn:microsoft.com/office/officeart/2005/8/layout/hierarchy1"/>
    <dgm:cxn modelId="{E8DA9FAF-70BA-4CDD-AA60-1DA84689E4F1}" type="presParOf" srcId="{B7C59FA9-5FFE-45B6-A237-B05F1EB23C3F}" destId="{D7A3B274-757F-46AE-93C9-0A49E78142EA}" srcOrd="3" destOrd="0" presId="urn:microsoft.com/office/officeart/2005/8/layout/hierarchy1"/>
    <dgm:cxn modelId="{5767924A-F54A-4EA0-BF79-D51780056921}" type="presParOf" srcId="{D7A3B274-757F-46AE-93C9-0A49E78142EA}" destId="{DD33E957-9D3F-43DC-9614-A063918CB162}" srcOrd="0" destOrd="0" presId="urn:microsoft.com/office/officeart/2005/8/layout/hierarchy1"/>
    <dgm:cxn modelId="{7F675A2A-D815-4A4C-A3A8-7B4D0BBC5494}" type="presParOf" srcId="{DD33E957-9D3F-43DC-9614-A063918CB162}" destId="{C515E6FD-BB30-4EB6-A83D-B50555D1E40E}" srcOrd="0" destOrd="0" presId="urn:microsoft.com/office/officeart/2005/8/layout/hierarchy1"/>
    <dgm:cxn modelId="{C7240295-F9DF-4A46-B36A-473170B3FAE6}" type="presParOf" srcId="{DD33E957-9D3F-43DC-9614-A063918CB162}" destId="{AF9871A2-2A57-420E-B659-255C64A25BE0}" srcOrd="1" destOrd="0" presId="urn:microsoft.com/office/officeart/2005/8/layout/hierarchy1"/>
    <dgm:cxn modelId="{DC4FA4AD-26A6-430D-8495-DB0E12D2E84D}" type="presParOf" srcId="{D7A3B274-757F-46AE-93C9-0A49E78142EA}" destId="{70E52E35-8191-4001-B535-5160B22F4572}" srcOrd="1" destOrd="0" presId="urn:microsoft.com/office/officeart/2005/8/layout/hierarchy1"/>
    <dgm:cxn modelId="{689E4D45-6FFB-4B07-9B2C-D2E7124F476D}" type="presParOf" srcId="{74B2EBED-D157-476D-A84E-B7394E91EDD6}" destId="{9F43B9F7-D723-40CB-8F71-24968EE580F7}" srcOrd="2" destOrd="0" presId="urn:microsoft.com/office/officeart/2005/8/layout/hierarchy1"/>
    <dgm:cxn modelId="{4C5304F4-EAAA-4CB4-A9BA-E54F161FFC9C}" type="presParOf" srcId="{74B2EBED-D157-476D-A84E-B7394E91EDD6}" destId="{7C975BE0-B245-4E79-B3BC-922CC394ECCD}" srcOrd="3" destOrd="0" presId="urn:microsoft.com/office/officeart/2005/8/layout/hierarchy1"/>
    <dgm:cxn modelId="{C4B16A2D-8D3F-4A64-AB02-F3806CBD88F3}" type="presParOf" srcId="{7C975BE0-B245-4E79-B3BC-922CC394ECCD}" destId="{B8628ED1-5A2D-47FA-AA2D-42FEA39552F0}" srcOrd="0" destOrd="0" presId="urn:microsoft.com/office/officeart/2005/8/layout/hierarchy1"/>
    <dgm:cxn modelId="{149EFC3C-1C69-4E71-90CA-DCCC52F01BF2}" type="presParOf" srcId="{B8628ED1-5A2D-47FA-AA2D-42FEA39552F0}" destId="{B0C942AF-A336-4487-BB07-9004EA2DC6FD}" srcOrd="0" destOrd="0" presId="urn:microsoft.com/office/officeart/2005/8/layout/hierarchy1"/>
    <dgm:cxn modelId="{5B476B8A-4CA7-4156-BF25-59F3BCE5983B}" type="presParOf" srcId="{B8628ED1-5A2D-47FA-AA2D-42FEA39552F0}" destId="{086F9C31-CB4C-4E18-91D1-7C621C8E6977}" srcOrd="1" destOrd="0" presId="urn:microsoft.com/office/officeart/2005/8/layout/hierarchy1"/>
    <dgm:cxn modelId="{465A0C99-D4A9-4F4B-B2BE-F08C67CE5A1E}" type="presParOf" srcId="{7C975BE0-B245-4E79-B3BC-922CC394ECCD}" destId="{DCB730E3-A079-4D7D-A015-0150186291DD}" srcOrd="1" destOrd="0" presId="urn:microsoft.com/office/officeart/2005/8/layout/hierarchy1"/>
    <dgm:cxn modelId="{9C17C2BD-EA23-4BF6-B42F-38FD76901B98}" type="presParOf" srcId="{DCB730E3-A079-4D7D-A015-0150186291DD}" destId="{40B5803E-7E2A-4327-BBA0-BEAEAAEBA273}" srcOrd="0" destOrd="0" presId="urn:microsoft.com/office/officeart/2005/8/layout/hierarchy1"/>
    <dgm:cxn modelId="{A1354B74-8EAA-4AAC-8A90-75C5CE7B0E21}" type="presParOf" srcId="{DCB730E3-A079-4D7D-A015-0150186291DD}" destId="{DC7A0ACD-3833-4437-BF57-C1DAD4E80A49}" srcOrd="1" destOrd="0" presId="urn:microsoft.com/office/officeart/2005/8/layout/hierarchy1"/>
    <dgm:cxn modelId="{28F94475-F7A7-4A93-AE3D-53D1903E34F7}" type="presParOf" srcId="{DC7A0ACD-3833-4437-BF57-C1DAD4E80A49}" destId="{D82EC201-9E09-477C-AD94-A27C76CCA0DE}" srcOrd="0" destOrd="0" presId="urn:microsoft.com/office/officeart/2005/8/layout/hierarchy1"/>
    <dgm:cxn modelId="{94F8E071-3009-49D9-A60C-0D294F032B34}" type="presParOf" srcId="{D82EC201-9E09-477C-AD94-A27C76CCA0DE}" destId="{FE785051-F17C-4F72-B323-05A40312FD5C}" srcOrd="0" destOrd="0" presId="urn:microsoft.com/office/officeart/2005/8/layout/hierarchy1"/>
    <dgm:cxn modelId="{32FF751B-0D47-45AF-AEE3-692A937828BB}" type="presParOf" srcId="{D82EC201-9E09-477C-AD94-A27C76CCA0DE}" destId="{762E864B-30D3-4AAC-9034-5DAC242B434F}" srcOrd="1" destOrd="0" presId="urn:microsoft.com/office/officeart/2005/8/layout/hierarchy1"/>
    <dgm:cxn modelId="{38DA9CB3-01E1-462D-92B7-B1E8C4780E4C}" type="presParOf" srcId="{DC7A0ACD-3833-4437-BF57-C1DAD4E80A49}" destId="{6089CF22-F827-4098-BF08-464F273BEE24}" srcOrd="1" destOrd="0" presId="urn:microsoft.com/office/officeart/2005/8/layout/hierarchy1"/>
    <dgm:cxn modelId="{48D71CDB-C19F-46F1-B160-B8C4CA6D9855}" type="presParOf" srcId="{DCB730E3-A079-4D7D-A015-0150186291DD}" destId="{CB646946-0B8C-47B6-90AA-12B0EC411018}" srcOrd="2" destOrd="0" presId="urn:microsoft.com/office/officeart/2005/8/layout/hierarchy1"/>
    <dgm:cxn modelId="{6298F817-94B3-455B-A9BD-F40703C6B308}" type="presParOf" srcId="{DCB730E3-A079-4D7D-A015-0150186291DD}" destId="{DB882A46-9E02-4DFA-8491-CB394C81D250}" srcOrd="3" destOrd="0" presId="urn:microsoft.com/office/officeart/2005/8/layout/hierarchy1"/>
    <dgm:cxn modelId="{6BBCB64D-4CFB-473E-8E44-7E6A1F466255}" type="presParOf" srcId="{DB882A46-9E02-4DFA-8491-CB394C81D250}" destId="{49EB02B8-594D-4CB4-AE2A-32CEFC58EDFA}" srcOrd="0" destOrd="0" presId="urn:microsoft.com/office/officeart/2005/8/layout/hierarchy1"/>
    <dgm:cxn modelId="{10EAE3B4-718F-4B55-A5DF-97560A6EF040}" type="presParOf" srcId="{49EB02B8-594D-4CB4-AE2A-32CEFC58EDFA}" destId="{A636C9B8-17FD-48E7-8341-5E34985B6B8B}" srcOrd="0" destOrd="0" presId="urn:microsoft.com/office/officeart/2005/8/layout/hierarchy1"/>
    <dgm:cxn modelId="{67827AE8-9D54-4B25-ABC8-773A6C03BDC3}" type="presParOf" srcId="{49EB02B8-594D-4CB4-AE2A-32CEFC58EDFA}" destId="{C130360E-C4F6-4DB8-802A-BACBB2511B3A}" srcOrd="1" destOrd="0" presId="urn:microsoft.com/office/officeart/2005/8/layout/hierarchy1"/>
    <dgm:cxn modelId="{CBD57E6C-1998-495E-9A09-6312ABC87C79}" type="presParOf" srcId="{DB882A46-9E02-4DFA-8491-CB394C81D250}" destId="{0698915D-92DA-4BC6-9298-0CC3768D939D}" srcOrd="1" destOrd="0" presId="urn:microsoft.com/office/officeart/2005/8/layout/hierarchy1"/>
    <dgm:cxn modelId="{1237B45F-7711-47EE-927A-FE7E27ABD2EC}" type="presParOf" srcId="{DCB730E3-A079-4D7D-A015-0150186291DD}" destId="{401BFAE7-5369-4397-A110-FD953245A3C8}" srcOrd="4" destOrd="0" presId="urn:microsoft.com/office/officeart/2005/8/layout/hierarchy1"/>
    <dgm:cxn modelId="{89612E32-0335-4963-95FB-D68C7D2A333C}" type="presParOf" srcId="{DCB730E3-A079-4D7D-A015-0150186291DD}" destId="{2A825038-D531-4E95-9ADE-8AA39563A1DA}" srcOrd="5" destOrd="0" presId="urn:microsoft.com/office/officeart/2005/8/layout/hierarchy1"/>
    <dgm:cxn modelId="{A9C4806A-A2A6-429B-A4C0-CB1A51ABAC3A}" type="presParOf" srcId="{2A825038-D531-4E95-9ADE-8AA39563A1DA}" destId="{0AFD49C6-B03F-4E60-B87F-5A74D89A0113}" srcOrd="0" destOrd="0" presId="urn:microsoft.com/office/officeart/2005/8/layout/hierarchy1"/>
    <dgm:cxn modelId="{05506F5C-198E-4932-87D5-B5B5A8C1BBB2}" type="presParOf" srcId="{0AFD49C6-B03F-4E60-B87F-5A74D89A0113}" destId="{02E35B95-215A-4C08-A05B-427AF623C7DF}" srcOrd="0" destOrd="0" presId="urn:microsoft.com/office/officeart/2005/8/layout/hierarchy1"/>
    <dgm:cxn modelId="{7B17CB22-6C5F-49E3-916D-2D5E398579E6}" type="presParOf" srcId="{0AFD49C6-B03F-4E60-B87F-5A74D89A0113}" destId="{F18E1E0E-BECB-4342-BDE5-DE6FEB04E1E1}" srcOrd="1" destOrd="0" presId="urn:microsoft.com/office/officeart/2005/8/layout/hierarchy1"/>
    <dgm:cxn modelId="{15FC35FF-AAC8-47BA-900A-04CED3118A22}" type="presParOf" srcId="{2A825038-D531-4E95-9ADE-8AA39563A1DA}" destId="{01331D2B-EF5D-4DE2-944A-8F57DBFAAF29}" srcOrd="1" destOrd="0" presId="urn:microsoft.com/office/officeart/2005/8/layout/hierarchy1"/>
    <dgm:cxn modelId="{7443FDEA-2129-4CD1-BDF1-8999DF07D021}" type="presParOf" srcId="{62B07C9D-85C2-4D6B-9B41-05319BC4201F}" destId="{6F08D408-18D5-4623-85B3-5893FB00CF7D}" srcOrd="2" destOrd="0" presId="urn:microsoft.com/office/officeart/2005/8/layout/hierarchy1"/>
    <dgm:cxn modelId="{F4EFB691-2530-486B-BA79-95982BF44D14}" type="presParOf" srcId="{62B07C9D-85C2-4D6B-9B41-05319BC4201F}" destId="{ED3CD480-670D-48FD-89D4-530E63FD5720}" srcOrd="3" destOrd="0" presId="urn:microsoft.com/office/officeart/2005/8/layout/hierarchy1"/>
    <dgm:cxn modelId="{C6E17C5A-8DBD-4D4D-A8F2-EBEAB99473E3}" type="presParOf" srcId="{ED3CD480-670D-48FD-89D4-530E63FD5720}" destId="{8C46D4E7-8F9F-4AAF-A057-A7503B9DB50C}" srcOrd="0" destOrd="0" presId="urn:microsoft.com/office/officeart/2005/8/layout/hierarchy1"/>
    <dgm:cxn modelId="{694814CD-8708-4330-9E94-06A903A5EE9F}" type="presParOf" srcId="{8C46D4E7-8F9F-4AAF-A057-A7503B9DB50C}" destId="{DB51F1EC-09F7-4EB2-B727-2CD04A639E8C}" srcOrd="0" destOrd="0" presId="urn:microsoft.com/office/officeart/2005/8/layout/hierarchy1"/>
    <dgm:cxn modelId="{48BA0BEB-8A58-403A-96EC-6AC45E68D5B5}" type="presParOf" srcId="{8C46D4E7-8F9F-4AAF-A057-A7503B9DB50C}" destId="{77F7D63E-5C8D-4E24-8FE2-3C9F8025BF0E}" srcOrd="1" destOrd="0" presId="urn:microsoft.com/office/officeart/2005/8/layout/hierarchy1"/>
    <dgm:cxn modelId="{94E0CE33-0964-478A-803A-E23CF8876DD4}" type="presParOf" srcId="{ED3CD480-670D-48FD-89D4-530E63FD5720}" destId="{9454801C-D688-4199-BB02-4FF6E352B047}" srcOrd="1" destOrd="0" presId="urn:microsoft.com/office/officeart/2005/8/layout/hierarchy1"/>
    <dgm:cxn modelId="{257F6682-3B91-4136-8519-631638BCAFD9}" type="presParOf" srcId="{9454801C-D688-4199-BB02-4FF6E352B047}" destId="{E6AD8D3B-247F-4026-8669-C58B0C68E345}" srcOrd="0" destOrd="0" presId="urn:microsoft.com/office/officeart/2005/8/layout/hierarchy1"/>
    <dgm:cxn modelId="{D3323548-6307-4597-BA94-B9B97E968FFF}" type="presParOf" srcId="{9454801C-D688-4199-BB02-4FF6E352B047}" destId="{B0B71EBC-66F0-49AC-985D-FF40E8B2950C}" srcOrd="1" destOrd="0" presId="urn:microsoft.com/office/officeart/2005/8/layout/hierarchy1"/>
    <dgm:cxn modelId="{00CBF63B-2BE2-46D4-A274-494AC79C7D38}" type="presParOf" srcId="{B0B71EBC-66F0-49AC-985D-FF40E8B2950C}" destId="{593CCF00-2E32-4AD4-A9CA-BAEA1BD52561}" srcOrd="0" destOrd="0" presId="urn:microsoft.com/office/officeart/2005/8/layout/hierarchy1"/>
    <dgm:cxn modelId="{0370B6D9-6B08-453F-9DB6-7945C8FE544A}" type="presParOf" srcId="{593CCF00-2E32-4AD4-A9CA-BAEA1BD52561}" destId="{D9D7A859-DE9C-44A3-96C9-44E476C31235}" srcOrd="0" destOrd="0" presId="urn:microsoft.com/office/officeart/2005/8/layout/hierarchy1"/>
    <dgm:cxn modelId="{8CA72F34-6EA7-4E86-B847-70B8CF338938}" type="presParOf" srcId="{593CCF00-2E32-4AD4-A9CA-BAEA1BD52561}" destId="{4CB688E9-3D39-4339-A179-6D49DF1AA874}" srcOrd="1" destOrd="0" presId="urn:microsoft.com/office/officeart/2005/8/layout/hierarchy1"/>
    <dgm:cxn modelId="{8E0EABD3-773A-418F-A252-0891469439EC}" type="presParOf" srcId="{B0B71EBC-66F0-49AC-985D-FF40E8B2950C}" destId="{0B3A22D0-4232-4887-8B5C-AC04FAA76199}" srcOrd="1" destOrd="0" presId="urn:microsoft.com/office/officeart/2005/8/layout/hierarchy1"/>
    <dgm:cxn modelId="{83615450-8B0A-4B55-A79F-465F2CB665F4}" type="presParOf" srcId="{9454801C-D688-4199-BB02-4FF6E352B047}" destId="{5FD11AAD-9813-45A5-89EC-46762DA86224}" srcOrd="2" destOrd="0" presId="urn:microsoft.com/office/officeart/2005/8/layout/hierarchy1"/>
    <dgm:cxn modelId="{D36A02FB-4088-4BD1-9D83-6CD111472C24}" type="presParOf" srcId="{9454801C-D688-4199-BB02-4FF6E352B047}" destId="{59430813-81F6-4719-B057-6E6E3E280D94}" srcOrd="3" destOrd="0" presId="urn:microsoft.com/office/officeart/2005/8/layout/hierarchy1"/>
    <dgm:cxn modelId="{F678C6D3-F5AC-4C26-811B-041EA434BA78}" type="presParOf" srcId="{59430813-81F6-4719-B057-6E6E3E280D94}" destId="{B7D6666E-7577-4532-BE71-8A51D2FE9D6A}" srcOrd="0" destOrd="0" presId="urn:microsoft.com/office/officeart/2005/8/layout/hierarchy1"/>
    <dgm:cxn modelId="{3EAB65A8-12D0-42FE-A467-DDEBC4BD4BE3}" type="presParOf" srcId="{B7D6666E-7577-4532-BE71-8A51D2FE9D6A}" destId="{26AB6256-146C-4015-9F66-6DC8FAAC8027}" srcOrd="0" destOrd="0" presId="urn:microsoft.com/office/officeart/2005/8/layout/hierarchy1"/>
    <dgm:cxn modelId="{E0CB9810-EEBA-4D62-9C97-C0C66AD54FFD}" type="presParOf" srcId="{B7D6666E-7577-4532-BE71-8A51D2FE9D6A}" destId="{F529DCFB-D6F4-43E4-918D-C8F7873B8AC8}" srcOrd="1" destOrd="0" presId="urn:microsoft.com/office/officeart/2005/8/layout/hierarchy1"/>
    <dgm:cxn modelId="{AFA5C655-06AA-4ADE-9F43-1454AFD0EF43}" type="presParOf" srcId="{59430813-81F6-4719-B057-6E6E3E280D94}" destId="{11531799-1C2C-4033-9720-16BB71A678D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09E5E3-4693-47C5-AF2A-C79D90EC180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DE804D53-4E77-48F8-B774-BFC9C1047967}">
      <dgm:prSet phldrT="[Text]" phldr="0"/>
      <dgm:spPr/>
      <dgm:t>
        <a:bodyPr/>
        <a:lstStyle/>
        <a:p>
          <a:pPr rtl="0"/>
          <a:r>
            <a:rPr lang="en-US" dirty="0">
              <a:latin typeface="Calibri Light" panose="020F0302020204030204"/>
            </a:rPr>
            <a:t>Federal REU Programs</a:t>
          </a:r>
          <a:endParaRPr lang="en-US" dirty="0"/>
        </a:p>
      </dgm:t>
    </dgm:pt>
    <dgm:pt modelId="{FD783BF5-D54C-4587-AA72-6DA50271C7DC}" type="parTrans" cxnId="{8FEBAC09-8B47-4180-AD2C-29A00D3A1DD8}">
      <dgm:prSet/>
      <dgm:spPr/>
      <dgm:t>
        <a:bodyPr/>
        <a:lstStyle/>
        <a:p>
          <a:endParaRPr lang="en-US"/>
        </a:p>
      </dgm:t>
    </dgm:pt>
    <dgm:pt modelId="{4B55DCCE-AF42-404C-9968-3E58BBE1D554}" type="sibTrans" cxnId="{8FEBAC09-8B47-4180-AD2C-29A00D3A1DD8}">
      <dgm:prSet/>
      <dgm:spPr/>
      <dgm:t>
        <a:bodyPr/>
        <a:lstStyle/>
        <a:p>
          <a:endParaRPr lang="en-US"/>
        </a:p>
      </dgm:t>
    </dgm:pt>
    <dgm:pt modelId="{F268E549-E6A1-4D2B-8B4D-A7AFD2C5DCFD}">
      <dgm:prSet phldr="0" custT="1"/>
      <dgm:spPr/>
      <dgm:t>
        <a:bodyPr/>
        <a:lstStyle/>
        <a:p>
          <a:pPr rtl="0"/>
          <a:r>
            <a:rPr lang="en-US" sz="1600" dirty="0">
              <a:latin typeface="Calibri Light" panose="020F0302020204030204"/>
            </a:rPr>
            <a:t>Payment for participating in a training or learning opportunity in the participants areas of research.</a:t>
          </a:r>
          <a:endParaRPr lang="en-US" sz="1600" dirty="0"/>
        </a:p>
      </dgm:t>
    </dgm:pt>
    <dgm:pt modelId="{5A5EC965-F82C-4767-86A0-E9B3FC6E62BB}" type="parTrans" cxnId="{244F3E15-B90A-4922-A4BE-39628ED73DF1}">
      <dgm:prSet/>
      <dgm:spPr/>
      <dgm:t>
        <a:bodyPr/>
        <a:lstStyle/>
        <a:p>
          <a:endParaRPr lang="en-US"/>
        </a:p>
      </dgm:t>
    </dgm:pt>
    <dgm:pt modelId="{770F33CF-3913-416C-B431-B6799C5FA8D3}" type="sibTrans" cxnId="{244F3E15-B90A-4922-A4BE-39628ED73DF1}">
      <dgm:prSet/>
      <dgm:spPr/>
      <dgm:t>
        <a:bodyPr/>
        <a:lstStyle/>
        <a:p>
          <a:endParaRPr lang="en-US"/>
        </a:p>
      </dgm:t>
    </dgm:pt>
    <dgm:pt modelId="{69F6A9C9-3268-461F-ADDE-5EE4AC70DAFD}">
      <dgm:prSet phldrT="[Text]" phldr="0"/>
      <dgm:spPr/>
      <dgm:t>
        <a:bodyPr/>
        <a:lstStyle/>
        <a:p>
          <a:pPr rtl="0"/>
          <a:r>
            <a:rPr lang="en-US" dirty="0">
              <a:latin typeface="Calibri Light" panose="020F0302020204030204"/>
            </a:rPr>
            <a:t>Participant Support</a:t>
          </a:r>
          <a:endParaRPr lang="en-US" dirty="0"/>
        </a:p>
      </dgm:t>
    </dgm:pt>
    <dgm:pt modelId="{53A4E555-28BB-48C7-AAAD-2BE22A994C41}" type="sibTrans" cxnId="{A5358088-A72D-46F0-8ED5-43FD8DF74DE6}">
      <dgm:prSet/>
      <dgm:spPr/>
      <dgm:t>
        <a:bodyPr/>
        <a:lstStyle/>
        <a:p>
          <a:endParaRPr lang="en-US"/>
        </a:p>
      </dgm:t>
    </dgm:pt>
    <dgm:pt modelId="{F053F766-F95D-4666-8524-CAA7B4723856}" type="parTrans" cxnId="{A5358088-A72D-46F0-8ED5-43FD8DF74DE6}">
      <dgm:prSet/>
      <dgm:spPr/>
      <dgm:t>
        <a:bodyPr/>
        <a:lstStyle/>
        <a:p>
          <a:endParaRPr lang="en-US"/>
        </a:p>
      </dgm:t>
    </dgm:pt>
    <dgm:pt modelId="{9AC27444-9866-4A2A-B389-261736098BC2}">
      <dgm:prSet custT="1"/>
      <dgm:spPr/>
      <dgm:t>
        <a:bodyPr/>
        <a:lstStyle/>
        <a:p>
          <a:pPr rtl="0"/>
          <a:r>
            <a:rPr lang="en-US" sz="1600" dirty="0">
              <a:latin typeface="Calibri Light" panose="020F0302020204030204"/>
            </a:rPr>
            <a:t>Award provided to an individual to offset the cost of education.</a:t>
          </a:r>
        </a:p>
      </dgm:t>
    </dgm:pt>
    <dgm:pt modelId="{6296927A-2D30-4A5A-B5A3-E126F3EC4EE9}" type="sibTrans" cxnId="{4254A858-E8D3-45C9-A797-77C489343D6A}">
      <dgm:prSet/>
      <dgm:spPr/>
      <dgm:t>
        <a:bodyPr/>
        <a:lstStyle/>
        <a:p>
          <a:endParaRPr lang="en-US"/>
        </a:p>
      </dgm:t>
    </dgm:pt>
    <dgm:pt modelId="{3D84B2FE-0D59-46B3-83D0-AED4691BCF73}" type="parTrans" cxnId="{4254A858-E8D3-45C9-A797-77C489343D6A}">
      <dgm:prSet/>
      <dgm:spPr/>
      <dgm:t>
        <a:bodyPr/>
        <a:lstStyle/>
        <a:p>
          <a:endParaRPr lang="en-US"/>
        </a:p>
      </dgm:t>
    </dgm:pt>
    <dgm:pt modelId="{49B6B045-D697-4080-9222-63534558391C}">
      <dgm:prSet phldrT="[Text]"/>
      <dgm:spPr/>
      <dgm:t>
        <a:bodyPr/>
        <a:lstStyle/>
        <a:p>
          <a:pPr rtl="0"/>
          <a:r>
            <a:rPr lang="en-US" dirty="0">
              <a:latin typeface="Calibri Light" panose="020F0302020204030204"/>
            </a:rPr>
            <a:t>Graduate Fellowships</a:t>
          </a:r>
          <a:endParaRPr lang="en-US" dirty="0"/>
        </a:p>
      </dgm:t>
    </dgm:pt>
    <dgm:pt modelId="{2219406B-B042-43CD-91A4-D49030DB51AA}" type="sibTrans" cxnId="{7E654DE7-3948-41A4-B713-EDEC124AD93A}">
      <dgm:prSet/>
      <dgm:spPr/>
      <dgm:t>
        <a:bodyPr/>
        <a:lstStyle/>
        <a:p>
          <a:endParaRPr lang="en-US"/>
        </a:p>
      </dgm:t>
    </dgm:pt>
    <dgm:pt modelId="{F46D115B-F33F-4C78-B640-A3E551EA0CBD}" type="parTrans" cxnId="{7E654DE7-3948-41A4-B713-EDEC124AD93A}">
      <dgm:prSet/>
      <dgm:spPr/>
      <dgm:t>
        <a:bodyPr/>
        <a:lstStyle/>
        <a:p>
          <a:endParaRPr lang="en-US"/>
        </a:p>
      </dgm:t>
    </dgm:pt>
    <dgm:pt modelId="{659583B4-0FF3-4C27-9962-813EC8C9BF82}">
      <dgm:prSet phldr="0"/>
      <dgm:spPr/>
      <dgm:t>
        <a:bodyPr/>
        <a:lstStyle/>
        <a:p>
          <a:r>
            <a:rPr lang="en-US" dirty="0">
              <a:latin typeface="Calibri Light" panose="020F0302020204030204"/>
            </a:rPr>
            <a:t>Honorariums</a:t>
          </a:r>
        </a:p>
      </dgm:t>
    </dgm:pt>
    <dgm:pt modelId="{A79F9B50-A266-4F60-8438-52372EB7F1A1}" type="parTrans" cxnId="{6043A2BB-9A7E-41D1-99AC-39F76E35AACA}">
      <dgm:prSet/>
      <dgm:spPr/>
      <dgm:t>
        <a:bodyPr/>
        <a:lstStyle/>
        <a:p>
          <a:endParaRPr lang="en-US"/>
        </a:p>
      </dgm:t>
    </dgm:pt>
    <dgm:pt modelId="{8EFA5BA8-DD1D-450A-BE86-A093B55F2CF6}" type="sibTrans" cxnId="{6043A2BB-9A7E-41D1-99AC-39F76E35AACA}">
      <dgm:prSet/>
      <dgm:spPr/>
      <dgm:t>
        <a:bodyPr/>
        <a:lstStyle/>
        <a:p>
          <a:endParaRPr lang="en-US"/>
        </a:p>
      </dgm:t>
    </dgm:pt>
    <dgm:pt modelId="{63BD6506-C810-4E38-9BA2-67B1780425E1}">
      <dgm:prSet phldr="0"/>
      <dgm:spPr/>
      <dgm:t>
        <a:bodyPr/>
        <a:lstStyle/>
        <a:p>
          <a:pPr rtl="0"/>
          <a:r>
            <a:rPr lang="en-US" b="0" dirty="0">
              <a:latin typeface="Calibri Light" panose="020F0302020204030204"/>
            </a:rPr>
            <a:t>Compensation made as a "thank you" and gesture of goodwill and appreciation. Usually used for a guest speaker or lecturer.</a:t>
          </a:r>
        </a:p>
      </dgm:t>
    </dgm:pt>
    <dgm:pt modelId="{DA658702-1783-4565-8DDF-DDE2EFB44267}" type="parTrans" cxnId="{46A54474-F9E9-4178-A7DB-05DD05FEE0C6}">
      <dgm:prSet/>
      <dgm:spPr/>
      <dgm:t>
        <a:bodyPr/>
        <a:lstStyle/>
        <a:p>
          <a:endParaRPr lang="en-US"/>
        </a:p>
      </dgm:t>
    </dgm:pt>
    <dgm:pt modelId="{60455271-2BD2-4350-822E-822564C804C3}" type="sibTrans" cxnId="{46A54474-F9E9-4178-A7DB-05DD05FEE0C6}">
      <dgm:prSet/>
      <dgm:spPr/>
      <dgm:t>
        <a:bodyPr/>
        <a:lstStyle/>
        <a:p>
          <a:endParaRPr lang="en-US"/>
        </a:p>
      </dgm:t>
    </dgm:pt>
    <dgm:pt modelId="{4992A7C6-8106-41F9-A536-B5CAD81956A2}">
      <dgm:prSet phldr="0"/>
      <dgm:spPr/>
      <dgm:t>
        <a:bodyPr/>
        <a:lstStyle/>
        <a:p>
          <a:pPr rtl="0"/>
          <a:r>
            <a:rPr lang="en-US" b="0" dirty="0">
              <a:latin typeface="Calibri Light" panose="020F0302020204030204"/>
            </a:rPr>
            <a:t>Research Experiences for Undergraduates (REU) programs supports active research participation by undergraduate students</a:t>
          </a:r>
        </a:p>
      </dgm:t>
    </dgm:pt>
    <dgm:pt modelId="{59EE690E-ECC7-4264-8AF4-FD4851D9077C}" type="parTrans" cxnId="{2ACD566E-668E-496A-9277-16BFBAE7779E}">
      <dgm:prSet/>
      <dgm:spPr/>
      <dgm:t>
        <a:bodyPr/>
        <a:lstStyle/>
        <a:p>
          <a:endParaRPr lang="en-US"/>
        </a:p>
      </dgm:t>
    </dgm:pt>
    <dgm:pt modelId="{956E8106-D2BF-43C5-BED3-8E6B368428CC}" type="sibTrans" cxnId="{2ACD566E-668E-496A-9277-16BFBAE7779E}">
      <dgm:prSet/>
      <dgm:spPr/>
      <dgm:t>
        <a:bodyPr/>
        <a:lstStyle/>
        <a:p>
          <a:endParaRPr lang="en-US"/>
        </a:p>
      </dgm:t>
    </dgm:pt>
    <dgm:pt modelId="{083C1A9E-2C7B-4F81-AE31-C9E1F0B2BF48}">
      <dgm:prSet phldr="0"/>
      <dgm:spPr/>
      <dgm:t>
        <a:bodyPr/>
        <a:lstStyle/>
        <a:p>
          <a:pPr rtl="0"/>
          <a:r>
            <a:rPr lang="en-US" dirty="0">
              <a:latin typeface="Calibri Light" panose="020F0302020204030204"/>
            </a:rPr>
            <a:t>This is </a:t>
          </a:r>
          <a:r>
            <a:rPr lang="en-US" b="1" dirty="0">
              <a:solidFill>
                <a:srgbClr val="D2492A"/>
              </a:solidFill>
              <a:latin typeface="Calibri Light" panose="020F0302020204030204"/>
            </a:rPr>
            <a:t>not</a:t>
          </a:r>
          <a:r>
            <a:rPr lang="en-US" dirty="0">
              <a:latin typeface="Calibri Light" panose="020F0302020204030204"/>
            </a:rPr>
            <a:t> the Mines REU program</a:t>
          </a:r>
        </a:p>
      </dgm:t>
    </dgm:pt>
    <dgm:pt modelId="{0C4A7781-C2F1-4F99-B7EA-B20F6EEDF727}" type="parTrans" cxnId="{9B250D21-5E66-4F95-A955-15248AD58D30}">
      <dgm:prSet/>
      <dgm:spPr/>
      <dgm:t>
        <a:bodyPr/>
        <a:lstStyle/>
        <a:p>
          <a:endParaRPr lang="en-US"/>
        </a:p>
      </dgm:t>
    </dgm:pt>
    <dgm:pt modelId="{9D8F31AE-E523-4CD1-8CA5-515C0292BCD1}" type="sibTrans" cxnId="{9B250D21-5E66-4F95-A955-15248AD58D30}">
      <dgm:prSet/>
      <dgm:spPr/>
      <dgm:t>
        <a:bodyPr/>
        <a:lstStyle/>
        <a:p>
          <a:endParaRPr lang="en-US"/>
        </a:p>
      </dgm:t>
    </dgm:pt>
    <dgm:pt modelId="{97326614-9B3A-4898-8334-8A9CE06A0637}">
      <dgm:prSet phldr="0" custT="1"/>
      <dgm:spPr/>
      <dgm:t>
        <a:bodyPr/>
        <a:lstStyle/>
        <a:p>
          <a:r>
            <a:rPr lang="en-US" sz="1600" dirty="0">
              <a:latin typeface="Calibri Light" panose="020F0302020204030204"/>
            </a:rPr>
            <a:t>Fellowships posted on a research program must be part of a formal fellowship program identified by the Sponsor.</a:t>
          </a:r>
          <a:endParaRPr lang="en-US" sz="1600" dirty="0"/>
        </a:p>
      </dgm:t>
    </dgm:pt>
    <dgm:pt modelId="{3C64C4F4-9EC6-442A-AF50-57F37B3DA64F}" type="parTrans" cxnId="{6FE49D38-AE34-4171-93C5-3868D911C84D}">
      <dgm:prSet/>
      <dgm:spPr/>
      <dgm:t>
        <a:bodyPr/>
        <a:lstStyle/>
        <a:p>
          <a:endParaRPr lang="en-US"/>
        </a:p>
      </dgm:t>
    </dgm:pt>
    <dgm:pt modelId="{26725B4E-08A0-4BB9-8C75-953F39532C37}" type="sibTrans" cxnId="{6FE49D38-AE34-4171-93C5-3868D911C84D}">
      <dgm:prSet/>
      <dgm:spPr/>
      <dgm:t>
        <a:bodyPr/>
        <a:lstStyle/>
        <a:p>
          <a:endParaRPr lang="en-US"/>
        </a:p>
      </dgm:t>
    </dgm:pt>
    <dgm:pt modelId="{E27E3BF5-578C-41F9-8FE7-870ED5C0D930}" type="pres">
      <dgm:prSet presAssocID="{FE09E5E3-4693-47C5-AF2A-C79D90EC1801}" presName="Name0" presStyleCnt="0">
        <dgm:presLayoutVars>
          <dgm:dir/>
          <dgm:animLvl val="lvl"/>
          <dgm:resizeHandles val="exact"/>
        </dgm:presLayoutVars>
      </dgm:prSet>
      <dgm:spPr/>
    </dgm:pt>
    <dgm:pt modelId="{C9929EF6-5D2C-410C-BCCF-CC8B584B97C0}" type="pres">
      <dgm:prSet presAssocID="{49B6B045-D697-4080-9222-63534558391C}" presName="linNode" presStyleCnt="0"/>
      <dgm:spPr/>
    </dgm:pt>
    <dgm:pt modelId="{0BCCB1BD-E766-4E73-B538-3804579D506E}" type="pres">
      <dgm:prSet presAssocID="{49B6B045-D697-4080-9222-63534558391C}" presName="parentText" presStyleLbl="node1" presStyleIdx="0" presStyleCnt="4">
        <dgm:presLayoutVars>
          <dgm:chMax val="1"/>
          <dgm:bulletEnabled val="1"/>
        </dgm:presLayoutVars>
      </dgm:prSet>
      <dgm:spPr/>
    </dgm:pt>
    <dgm:pt modelId="{EA89E8D8-CF8A-410D-B903-2C7D4B9D3005}" type="pres">
      <dgm:prSet presAssocID="{49B6B045-D697-4080-9222-63534558391C}" presName="descendantText" presStyleLbl="alignAccFollowNode1" presStyleIdx="0" presStyleCnt="4">
        <dgm:presLayoutVars>
          <dgm:bulletEnabled val="1"/>
        </dgm:presLayoutVars>
      </dgm:prSet>
      <dgm:spPr/>
    </dgm:pt>
    <dgm:pt modelId="{85EC1C1C-862E-495D-BDC0-77F95BFABC63}" type="pres">
      <dgm:prSet presAssocID="{2219406B-B042-43CD-91A4-D49030DB51AA}" presName="sp" presStyleCnt="0"/>
      <dgm:spPr/>
    </dgm:pt>
    <dgm:pt modelId="{37112F2C-CA8D-4B31-952B-BE7900B9ABFB}" type="pres">
      <dgm:prSet presAssocID="{69F6A9C9-3268-461F-ADDE-5EE4AC70DAFD}" presName="linNode" presStyleCnt="0"/>
      <dgm:spPr/>
    </dgm:pt>
    <dgm:pt modelId="{21C4A87E-0D3B-4575-8E44-A7086EDE6887}" type="pres">
      <dgm:prSet presAssocID="{69F6A9C9-3268-461F-ADDE-5EE4AC70DAFD}" presName="parentText" presStyleLbl="node1" presStyleIdx="1" presStyleCnt="4">
        <dgm:presLayoutVars>
          <dgm:chMax val="1"/>
          <dgm:bulletEnabled val="1"/>
        </dgm:presLayoutVars>
      </dgm:prSet>
      <dgm:spPr/>
    </dgm:pt>
    <dgm:pt modelId="{58E799CB-0678-4F9C-9F27-1E06C4627AE1}" type="pres">
      <dgm:prSet presAssocID="{69F6A9C9-3268-461F-ADDE-5EE4AC70DAFD}" presName="descendantText" presStyleLbl="alignAccFollowNode1" presStyleIdx="1" presStyleCnt="4">
        <dgm:presLayoutVars>
          <dgm:bulletEnabled val="1"/>
        </dgm:presLayoutVars>
      </dgm:prSet>
      <dgm:spPr/>
    </dgm:pt>
    <dgm:pt modelId="{C6F7ECD6-0D9A-43CD-80AE-6922C96145B0}" type="pres">
      <dgm:prSet presAssocID="{53A4E555-28BB-48C7-AAAD-2BE22A994C41}" presName="sp" presStyleCnt="0"/>
      <dgm:spPr/>
    </dgm:pt>
    <dgm:pt modelId="{8CC0CE67-58CB-4260-BDC1-CF806D3C2ECE}" type="pres">
      <dgm:prSet presAssocID="{DE804D53-4E77-48F8-B774-BFC9C1047967}" presName="linNode" presStyleCnt="0"/>
      <dgm:spPr/>
    </dgm:pt>
    <dgm:pt modelId="{22B261BB-7FC4-422B-B645-A19E808C4458}" type="pres">
      <dgm:prSet presAssocID="{DE804D53-4E77-48F8-B774-BFC9C1047967}" presName="parentText" presStyleLbl="node1" presStyleIdx="2" presStyleCnt="4">
        <dgm:presLayoutVars>
          <dgm:chMax val="1"/>
          <dgm:bulletEnabled val="1"/>
        </dgm:presLayoutVars>
      </dgm:prSet>
      <dgm:spPr/>
    </dgm:pt>
    <dgm:pt modelId="{43724142-950F-40A5-83E5-6DAA306D7D15}" type="pres">
      <dgm:prSet presAssocID="{DE804D53-4E77-48F8-B774-BFC9C1047967}" presName="descendantText" presStyleLbl="alignAccFollowNode1" presStyleIdx="2" presStyleCnt="4">
        <dgm:presLayoutVars>
          <dgm:bulletEnabled val="1"/>
        </dgm:presLayoutVars>
      </dgm:prSet>
      <dgm:spPr/>
    </dgm:pt>
    <dgm:pt modelId="{AE1E99CF-F648-410F-B0B0-1A77EA9558FB}" type="pres">
      <dgm:prSet presAssocID="{4B55DCCE-AF42-404C-9968-3E58BBE1D554}" presName="sp" presStyleCnt="0"/>
      <dgm:spPr/>
    </dgm:pt>
    <dgm:pt modelId="{6C139BCA-6951-4565-B008-B118328A8DA3}" type="pres">
      <dgm:prSet presAssocID="{659583B4-0FF3-4C27-9962-813EC8C9BF82}" presName="linNode" presStyleCnt="0"/>
      <dgm:spPr/>
    </dgm:pt>
    <dgm:pt modelId="{CBC5187C-BE75-4B6E-9487-3465929DD9CE}" type="pres">
      <dgm:prSet presAssocID="{659583B4-0FF3-4C27-9962-813EC8C9BF82}" presName="parentText" presStyleLbl="node1" presStyleIdx="3" presStyleCnt="4">
        <dgm:presLayoutVars>
          <dgm:chMax val="1"/>
          <dgm:bulletEnabled val="1"/>
        </dgm:presLayoutVars>
      </dgm:prSet>
      <dgm:spPr/>
    </dgm:pt>
    <dgm:pt modelId="{D2204033-159B-47D2-95E5-8CDEF0661149}" type="pres">
      <dgm:prSet presAssocID="{659583B4-0FF3-4C27-9962-813EC8C9BF82}" presName="descendantText" presStyleLbl="alignAccFollowNode1" presStyleIdx="3" presStyleCnt="4">
        <dgm:presLayoutVars>
          <dgm:bulletEnabled val="1"/>
        </dgm:presLayoutVars>
      </dgm:prSet>
      <dgm:spPr/>
    </dgm:pt>
  </dgm:ptLst>
  <dgm:cxnLst>
    <dgm:cxn modelId="{8FEBAC09-8B47-4180-AD2C-29A00D3A1DD8}" srcId="{FE09E5E3-4693-47C5-AF2A-C79D90EC1801}" destId="{DE804D53-4E77-48F8-B774-BFC9C1047967}" srcOrd="2" destOrd="0" parTransId="{FD783BF5-D54C-4587-AA72-6DA50271C7DC}" sibTransId="{4B55DCCE-AF42-404C-9968-3E58BBE1D554}"/>
    <dgm:cxn modelId="{244F3E15-B90A-4922-A4BE-39628ED73DF1}" srcId="{69F6A9C9-3268-461F-ADDE-5EE4AC70DAFD}" destId="{F268E549-E6A1-4D2B-8B4D-A7AFD2C5DCFD}" srcOrd="0" destOrd="0" parTransId="{5A5EC965-F82C-4767-86A0-E9B3FC6E62BB}" sibTransId="{770F33CF-3913-416C-B431-B6799C5FA8D3}"/>
    <dgm:cxn modelId="{9B250D21-5E66-4F95-A955-15248AD58D30}" srcId="{DE804D53-4E77-48F8-B774-BFC9C1047967}" destId="{083C1A9E-2C7B-4F81-AE31-C9E1F0B2BF48}" srcOrd="1" destOrd="0" parTransId="{0C4A7781-C2F1-4F99-B7EA-B20F6EEDF727}" sibTransId="{9D8F31AE-E523-4CD1-8CA5-515C0292BCD1}"/>
    <dgm:cxn modelId="{6FE49D38-AE34-4171-93C5-3868D911C84D}" srcId="{49B6B045-D697-4080-9222-63534558391C}" destId="{97326614-9B3A-4898-8334-8A9CE06A0637}" srcOrd="1" destOrd="0" parTransId="{3C64C4F4-9EC6-442A-AF50-57F37B3DA64F}" sibTransId="{26725B4E-08A0-4BB9-8C75-953F39532C37}"/>
    <dgm:cxn modelId="{C4D43C39-28FF-45AB-B5E0-9FA1B0061427}" type="presOf" srcId="{69F6A9C9-3268-461F-ADDE-5EE4AC70DAFD}" destId="{21C4A87E-0D3B-4575-8E44-A7086EDE6887}" srcOrd="0" destOrd="0" presId="urn:microsoft.com/office/officeart/2005/8/layout/vList5"/>
    <dgm:cxn modelId="{BD0FDF3D-8E2B-4E07-950D-9D86822EFC7B}" type="presOf" srcId="{97326614-9B3A-4898-8334-8A9CE06A0637}" destId="{EA89E8D8-CF8A-410D-B903-2C7D4B9D3005}" srcOrd="0" destOrd="1" presId="urn:microsoft.com/office/officeart/2005/8/layout/vList5"/>
    <dgm:cxn modelId="{FB68CB3F-88CB-421B-ACE0-7A47034E3EAE}" type="presOf" srcId="{F268E549-E6A1-4D2B-8B4D-A7AFD2C5DCFD}" destId="{58E799CB-0678-4F9C-9F27-1E06C4627AE1}" srcOrd="0" destOrd="0" presId="urn:microsoft.com/office/officeart/2005/8/layout/vList5"/>
    <dgm:cxn modelId="{7C389361-C13C-49C1-B0B4-270814FD7764}" type="presOf" srcId="{9AC27444-9866-4A2A-B389-261736098BC2}" destId="{EA89E8D8-CF8A-410D-B903-2C7D4B9D3005}" srcOrd="0" destOrd="0" presId="urn:microsoft.com/office/officeart/2005/8/layout/vList5"/>
    <dgm:cxn modelId="{13619347-5F6B-43CC-A82F-EE00238FBA3E}" type="presOf" srcId="{4992A7C6-8106-41F9-A536-B5CAD81956A2}" destId="{43724142-950F-40A5-83E5-6DAA306D7D15}" srcOrd="0" destOrd="0" presId="urn:microsoft.com/office/officeart/2005/8/layout/vList5"/>
    <dgm:cxn modelId="{2ACD566E-668E-496A-9277-16BFBAE7779E}" srcId="{DE804D53-4E77-48F8-B774-BFC9C1047967}" destId="{4992A7C6-8106-41F9-A536-B5CAD81956A2}" srcOrd="0" destOrd="0" parTransId="{59EE690E-ECC7-4264-8AF4-FD4851D9077C}" sibTransId="{956E8106-D2BF-43C5-BED3-8E6B368428CC}"/>
    <dgm:cxn modelId="{46A54474-F9E9-4178-A7DB-05DD05FEE0C6}" srcId="{659583B4-0FF3-4C27-9962-813EC8C9BF82}" destId="{63BD6506-C810-4E38-9BA2-67B1780425E1}" srcOrd="0" destOrd="0" parTransId="{DA658702-1783-4565-8DDF-DDE2EFB44267}" sibTransId="{60455271-2BD2-4350-822E-822564C804C3}"/>
    <dgm:cxn modelId="{4254A858-E8D3-45C9-A797-77C489343D6A}" srcId="{49B6B045-D697-4080-9222-63534558391C}" destId="{9AC27444-9866-4A2A-B389-261736098BC2}" srcOrd="0" destOrd="0" parTransId="{3D84B2FE-0D59-46B3-83D0-AED4691BCF73}" sibTransId="{6296927A-2D30-4A5A-B5A3-E126F3EC4EE9}"/>
    <dgm:cxn modelId="{1E6C1188-A555-4C52-A382-CEE0F03D7740}" type="presOf" srcId="{DE804D53-4E77-48F8-B774-BFC9C1047967}" destId="{22B261BB-7FC4-422B-B645-A19E808C4458}" srcOrd="0" destOrd="0" presId="urn:microsoft.com/office/officeart/2005/8/layout/vList5"/>
    <dgm:cxn modelId="{A5358088-A72D-46F0-8ED5-43FD8DF74DE6}" srcId="{FE09E5E3-4693-47C5-AF2A-C79D90EC1801}" destId="{69F6A9C9-3268-461F-ADDE-5EE4AC70DAFD}" srcOrd="1" destOrd="0" parTransId="{F053F766-F95D-4666-8524-CAA7B4723856}" sibTransId="{53A4E555-28BB-48C7-AAAD-2BE22A994C41}"/>
    <dgm:cxn modelId="{119EF993-E311-4A97-9408-A03E975709D7}" type="presOf" srcId="{63BD6506-C810-4E38-9BA2-67B1780425E1}" destId="{D2204033-159B-47D2-95E5-8CDEF0661149}" srcOrd="0" destOrd="0" presId="urn:microsoft.com/office/officeart/2005/8/layout/vList5"/>
    <dgm:cxn modelId="{7D963B98-AFBF-4C73-B24B-59F1A19F9104}" type="presOf" srcId="{659583B4-0FF3-4C27-9962-813EC8C9BF82}" destId="{CBC5187C-BE75-4B6E-9487-3465929DD9CE}" srcOrd="0" destOrd="0" presId="urn:microsoft.com/office/officeart/2005/8/layout/vList5"/>
    <dgm:cxn modelId="{742BD2A3-E5C8-4313-8E35-E4333FB9EF1C}" type="presOf" srcId="{49B6B045-D697-4080-9222-63534558391C}" destId="{0BCCB1BD-E766-4E73-B538-3804579D506E}" srcOrd="0" destOrd="0" presId="urn:microsoft.com/office/officeart/2005/8/layout/vList5"/>
    <dgm:cxn modelId="{1416E7AA-42E1-4BEB-994B-61DABD99953E}" type="presOf" srcId="{FE09E5E3-4693-47C5-AF2A-C79D90EC1801}" destId="{E27E3BF5-578C-41F9-8FE7-870ED5C0D930}" srcOrd="0" destOrd="0" presId="urn:microsoft.com/office/officeart/2005/8/layout/vList5"/>
    <dgm:cxn modelId="{9CE125B4-D106-4328-89F4-AC4C5FE2315A}" type="presOf" srcId="{083C1A9E-2C7B-4F81-AE31-C9E1F0B2BF48}" destId="{43724142-950F-40A5-83E5-6DAA306D7D15}" srcOrd="0" destOrd="1" presId="urn:microsoft.com/office/officeart/2005/8/layout/vList5"/>
    <dgm:cxn modelId="{6043A2BB-9A7E-41D1-99AC-39F76E35AACA}" srcId="{FE09E5E3-4693-47C5-AF2A-C79D90EC1801}" destId="{659583B4-0FF3-4C27-9962-813EC8C9BF82}" srcOrd="3" destOrd="0" parTransId="{A79F9B50-A266-4F60-8438-52372EB7F1A1}" sibTransId="{8EFA5BA8-DD1D-450A-BE86-A093B55F2CF6}"/>
    <dgm:cxn modelId="{7E654DE7-3948-41A4-B713-EDEC124AD93A}" srcId="{FE09E5E3-4693-47C5-AF2A-C79D90EC1801}" destId="{49B6B045-D697-4080-9222-63534558391C}" srcOrd="0" destOrd="0" parTransId="{F46D115B-F33F-4C78-B640-A3E551EA0CBD}" sibTransId="{2219406B-B042-43CD-91A4-D49030DB51AA}"/>
    <dgm:cxn modelId="{AEEE6D93-6639-4E6D-BB66-0E6675246E74}" type="presParOf" srcId="{E27E3BF5-578C-41F9-8FE7-870ED5C0D930}" destId="{C9929EF6-5D2C-410C-BCCF-CC8B584B97C0}" srcOrd="0" destOrd="0" presId="urn:microsoft.com/office/officeart/2005/8/layout/vList5"/>
    <dgm:cxn modelId="{50E9811D-04DA-40D2-B8C0-675A215901D1}" type="presParOf" srcId="{C9929EF6-5D2C-410C-BCCF-CC8B584B97C0}" destId="{0BCCB1BD-E766-4E73-B538-3804579D506E}" srcOrd="0" destOrd="0" presId="urn:microsoft.com/office/officeart/2005/8/layout/vList5"/>
    <dgm:cxn modelId="{27B2EEC0-AC97-49DD-8D58-AFA049DA184B}" type="presParOf" srcId="{C9929EF6-5D2C-410C-BCCF-CC8B584B97C0}" destId="{EA89E8D8-CF8A-410D-B903-2C7D4B9D3005}" srcOrd="1" destOrd="0" presId="urn:microsoft.com/office/officeart/2005/8/layout/vList5"/>
    <dgm:cxn modelId="{EC28CD07-C284-4CF6-9489-5FAE681F7531}" type="presParOf" srcId="{E27E3BF5-578C-41F9-8FE7-870ED5C0D930}" destId="{85EC1C1C-862E-495D-BDC0-77F95BFABC63}" srcOrd="1" destOrd="0" presId="urn:microsoft.com/office/officeart/2005/8/layout/vList5"/>
    <dgm:cxn modelId="{8B554317-B61A-4E10-9F9E-A4535CAA6145}" type="presParOf" srcId="{E27E3BF5-578C-41F9-8FE7-870ED5C0D930}" destId="{37112F2C-CA8D-4B31-952B-BE7900B9ABFB}" srcOrd="2" destOrd="0" presId="urn:microsoft.com/office/officeart/2005/8/layout/vList5"/>
    <dgm:cxn modelId="{54F0C485-9A73-4399-9E03-7CB87FC50362}" type="presParOf" srcId="{37112F2C-CA8D-4B31-952B-BE7900B9ABFB}" destId="{21C4A87E-0D3B-4575-8E44-A7086EDE6887}" srcOrd="0" destOrd="0" presId="urn:microsoft.com/office/officeart/2005/8/layout/vList5"/>
    <dgm:cxn modelId="{715505FE-EF32-41D4-8BB2-374A822079A3}" type="presParOf" srcId="{37112F2C-CA8D-4B31-952B-BE7900B9ABFB}" destId="{58E799CB-0678-4F9C-9F27-1E06C4627AE1}" srcOrd="1" destOrd="0" presId="urn:microsoft.com/office/officeart/2005/8/layout/vList5"/>
    <dgm:cxn modelId="{59C396FB-90F6-4642-8952-C19C10951922}" type="presParOf" srcId="{E27E3BF5-578C-41F9-8FE7-870ED5C0D930}" destId="{C6F7ECD6-0D9A-43CD-80AE-6922C96145B0}" srcOrd="3" destOrd="0" presId="urn:microsoft.com/office/officeart/2005/8/layout/vList5"/>
    <dgm:cxn modelId="{32C5DEFA-DD1E-4348-B325-B7BE40B66B82}" type="presParOf" srcId="{E27E3BF5-578C-41F9-8FE7-870ED5C0D930}" destId="{8CC0CE67-58CB-4260-BDC1-CF806D3C2ECE}" srcOrd="4" destOrd="0" presId="urn:microsoft.com/office/officeart/2005/8/layout/vList5"/>
    <dgm:cxn modelId="{F3442C37-B225-4F05-801D-CB5445DDB71F}" type="presParOf" srcId="{8CC0CE67-58CB-4260-BDC1-CF806D3C2ECE}" destId="{22B261BB-7FC4-422B-B645-A19E808C4458}" srcOrd="0" destOrd="0" presId="urn:microsoft.com/office/officeart/2005/8/layout/vList5"/>
    <dgm:cxn modelId="{62C9D507-E02F-4A2C-AFB8-A2BB3EE53063}" type="presParOf" srcId="{8CC0CE67-58CB-4260-BDC1-CF806D3C2ECE}" destId="{43724142-950F-40A5-83E5-6DAA306D7D15}" srcOrd="1" destOrd="0" presId="urn:microsoft.com/office/officeart/2005/8/layout/vList5"/>
    <dgm:cxn modelId="{B3F7CC99-0902-4EF1-A7C0-E5E114CA5E8C}" type="presParOf" srcId="{E27E3BF5-578C-41F9-8FE7-870ED5C0D930}" destId="{AE1E99CF-F648-410F-B0B0-1A77EA9558FB}" srcOrd="5" destOrd="0" presId="urn:microsoft.com/office/officeart/2005/8/layout/vList5"/>
    <dgm:cxn modelId="{6C697A1E-C069-454D-B47C-090310BD90F2}" type="presParOf" srcId="{E27E3BF5-578C-41F9-8FE7-870ED5C0D930}" destId="{6C139BCA-6951-4565-B008-B118328A8DA3}" srcOrd="6" destOrd="0" presId="urn:microsoft.com/office/officeart/2005/8/layout/vList5"/>
    <dgm:cxn modelId="{10046D77-140B-4872-8288-06FD0597D774}" type="presParOf" srcId="{6C139BCA-6951-4565-B008-B118328A8DA3}" destId="{CBC5187C-BE75-4B6E-9487-3465929DD9CE}" srcOrd="0" destOrd="0" presId="urn:microsoft.com/office/officeart/2005/8/layout/vList5"/>
    <dgm:cxn modelId="{1B26202A-6437-4756-96C3-979FBBA37F46}" type="presParOf" srcId="{6C139BCA-6951-4565-B008-B118328A8DA3}" destId="{D2204033-159B-47D2-95E5-8CDEF066114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09E5E3-4693-47C5-AF2A-C79D90EC180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DE804D53-4E77-48F8-B774-BFC9C1047967}">
      <dgm:prSet phldrT="[Text]" phldr="0"/>
      <dgm:spPr/>
      <dgm:t>
        <a:bodyPr/>
        <a:lstStyle/>
        <a:p>
          <a:pPr rtl="0"/>
          <a:r>
            <a:rPr lang="en-US" dirty="0">
              <a:latin typeface="Calibri Light" panose="020F0302020204030204"/>
            </a:rPr>
            <a:t>5864: Housing</a:t>
          </a:r>
          <a:endParaRPr lang="en-US" dirty="0"/>
        </a:p>
      </dgm:t>
    </dgm:pt>
    <dgm:pt modelId="{FD783BF5-D54C-4587-AA72-6DA50271C7DC}" type="parTrans" cxnId="{8FEBAC09-8B47-4180-AD2C-29A00D3A1DD8}">
      <dgm:prSet/>
      <dgm:spPr/>
      <dgm:t>
        <a:bodyPr/>
        <a:lstStyle/>
        <a:p>
          <a:endParaRPr lang="en-US"/>
        </a:p>
      </dgm:t>
    </dgm:pt>
    <dgm:pt modelId="{4B55DCCE-AF42-404C-9968-3E58BBE1D554}" type="sibTrans" cxnId="{8FEBAC09-8B47-4180-AD2C-29A00D3A1DD8}">
      <dgm:prSet/>
      <dgm:spPr/>
      <dgm:t>
        <a:bodyPr/>
        <a:lstStyle/>
        <a:p>
          <a:endParaRPr lang="en-US"/>
        </a:p>
      </dgm:t>
    </dgm:pt>
    <dgm:pt modelId="{69F6A9C9-3268-461F-ADDE-5EE4AC70DAFD}">
      <dgm:prSet phldrT="[Text]" phldr="0"/>
      <dgm:spPr/>
      <dgm:t>
        <a:bodyPr/>
        <a:lstStyle/>
        <a:p>
          <a:pPr rtl="0"/>
          <a:r>
            <a:rPr lang="en-US" dirty="0">
              <a:latin typeface="Calibri Light" panose="020F0302020204030204"/>
            </a:rPr>
            <a:t>5582: REU Stipend</a:t>
          </a:r>
          <a:endParaRPr lang="en-US" dirty="0"/>
        </a:p>
      </dgm:t>
    </dgm:pt>
    <dgm:pt modelId="{53A4E555-28BB-48C7-AAAD-2BE22A994C41}" type="sibTrans" cxnId="{A5358088-A72D-46F0-8ED5-43FD8DF74DE6}">
      <dgm:prSet/>
      <dgm:spPr/>
      <dgm:t>
        <a:bodyPr/>
        <a:lstStyle/>
        <a:p>
          <a:endParaRPr lang="en-US"/>
        </a:p>
      </dgm:t>
    </dgm:pt>
    <dgm:pt modelId="{F053F766-F95D-4666-8524-CAA7B4723856}" type="parTrans" cxnId="{A5358088-A72D-46F0-8ED5-43FD8DF74DE6}">
      <dgm:prSet/>
      <dgm:spPr/>
      <dgm:t>
        <a:bodyPr/>
        <a:lstStyle/>
        <a:p>
          <a:endParaRPr lang="en-US"/>
        </a:p>
      </dgm:t>
    </dgm:pt>
    <dgm:pt modelId="{49B6B045-D697-4080-9222-63534558391C}">
      <dgm:prSet phldrT="[Text]"/>
      <dgm:spPr/>
      <dgm:t>
        <a:bodyPr/>
        <a:lstStyle/>
        <a:p>
          <a:pPr rtl="0"/>
          <a:r>
            <a:rPr lang="en-US" dirty="0">
              <a:latin typeface="Calibri Light" panose="020F0302020204030204"/>
            </a:rPr>
            <a:t>5863: Participant Support Stipend</a:t>
          </a:r>
          <a:endParaRPr lang="en-US" dirty="0"/>
        </a:p>
      </dgm:t>
    </dgm:pt>
    <dgm:pt modelId="{2219406B-B042-43CD-91A4-D49030DB51AA}" type="sibTrans" cxnId="{7E654DE7-3948-41A4-B713-EDEC124AD93A}">
      <dgm:prSet/>
      <dgm:spPr/>
      <dgm:t>
        <a:bodyPr/>
        <a:lstStyle/>
        <a:p>
          <a:endParaRPr lang="en-US"/>
        </a:p>
      </dgm:t>
    </dgm:pt>
    <dgm:pt modelId="{F46D115B-F33F-4C78-B640-A3E551EA0CBD}" type="parTrans" cxnId="{7E654DE7-3948-41A4-B713-EDEC124AD93A}">
      <dgm:prSet/>
      <dgm:spPr/>
      <dgm:t>
        <a:bodyPr/>
        <a:lstStyle/>
        <a:p>
          <a:endParaRPr lang="en-US"/>
        </a:p>
      </dgm:t>
    </dgm:pt>
    <dgm:pt modelId="{659583B4-0FF3-4C27-9962-813EC8C9BF82}">
      <dgm:prSet phldr="0"/>
      <dgm:spPr/>
      <dgm:t>
        <a:bodyPr/>
        <a:lstStyle/>
        <a:p>
          <a:pPr rtl="0"/>
          <a:r>
            <a:rPr lang="en-US" dirty="0">
              <a:latin typeface="Calibri Light" panose="020F0302020204030204"/>
            </a:rPr>
            <a:t>5865: Supplies</a:t>
          </a:r>
        </a:p>
      </dgm:t>
    </dgm:pt>
    <dgm:pt modelId="{A79F9B50-A266-4F60-8438-52372EB7F1A1}" type="parTrans" cxnId="{6043A2BB-9A7E-41D1-99AC-39F76E35AACA}">
      <dgm:prSet/>
      <dgm:spPr/>
      <dgm:t>
        <a:bodyPr/>
        <a:lstStyle/>
        <a:p>
          <a:endParaRPr lang="en-US"/>
        </a:p>
      </dgm:t>
    </dgm:pt>
    <dgm:pt modelId="{8EFA5BA8-DD1D-450A-BE86-A093B55F2CF6}" type="sibTrans" cxnId="{6043A2BB-9A7E-41D1-99AC-39F76E35AACA}">
      <dgm:prSet/>
      <dgm:spPr/>
      <dgm:t>
        <a:bodyPr/>
        <a:lstStyle/>
        <a:p>
          <a:endParaRPr lang="en-US"/>
        </a:p>
      </dgm:t>
    </dgm:pt>
    <dgm:pt modelId="{34E11BDD-98E9-413F-BF07-7F43D9F56896}">
      <dgm:prSet phldr="0"/>
      <dgm:spPr/>
      <dgm:t>
        <a:bodyPr/>
        <a:lstStyle/>
        <a:p>
          <a:pPr rtl="0"/>
          <a:r>
            <a:rPr lang="en-US" dirty="0">
              <a:latin typeface="Calibri Light" panose="020F0302020204030204"/>
            </a:rPr>
            <a:t>5866: Travel</a:t>
          </a:r>
        </a:p>
      </dgm:t>
    </dgm:pt>
    <dgm:pt modelId="{E7C209E2-0A83-4921-AE27-78BDE420F93A}" type="parTrans" cxnId="{117AAAF5-8396-4809-A009-129310E7C136}">
      <dgm:prSet/>
      <dgm:spPr/>
    </dgm:pt>
    <dgm:pt modelId="{7E980E4E-E111-4BF2-B2DA-E6E947021347}" type="sibTrans" cxnId="{117AAAF5-8396-4809-A009-129310E7C136}">
      <dgm:prSet/>
      <dgm:spPr/>
    </dgm:pt>
    <dgm:pt modelId="{FFB75FB1-7259-4F6F-9525-282CD92E053F}">
      <dgm:prSet phldr="0"/>
      <dgm:spPr/>
      <dgm:t>
        <a:bodyPr/>
        <a:lstStyle/>
        <a:p>
          <a:pPr rtl="0"/>
          <a:r>
            <a:rPr lang="en-US" dirty="0">
              <a:latin typeface="Calibri Light" panose="020F0302020204030204"/>
            </a:rPr>
            <a:t>5867: Other</a:t>
          </a:r>
        </a:p>
      </dgm:t>
    </dgm:pt>
    <dgm:pt modelId="{2DEEDEC3-5632-470B-81EA-E2F25BBECBF0}" type="parTrans" cxnId="{741DB68E-B395-43CF-9BAE-11AA6459B359}">
      <dgm:prSet/>
      <dgm:spPr/>
    </dgm:pt>
    <dgm:pt modelId="{26EABD6C-E456-4DB1-AB67-137836F08B20}" type="sibTrans" cxnId="{741DB68E-B395-43CF-9BAE-11AA6459B359}">
      <dgm:prSet/>
      <dgm:spPr/>
    </dgm:pt>
    <dgm:pt modelId="{723EC86D-67D2-4B89-98BD-D7FBC85BA6C6}">
      <dgm:prSet phldr="0"/>
      <dgm:spPr/>
      <dgm:t>
        <a:bodyPr/>
        <a:lstStyle/>
        <a:p>
          <a:pPr rtl="0"/>
          <a:r>
            <a:rPr lang="en-US" dirty="0">
              <a:latin typeface="Calibri Light" panose="020F0302020204030204"/>
            </a:rPr>
            <a:t>For the participant's use</a:t>
          </a:r>
        </a:p>
      </dgm:t>
    </dgm:pt>
    <dgm:pt modelId="{5EF19E2B-AC11-4FE8-84C7-CAA76F0D0EAD}" type="parTrans" cxnId="{D41AA83F-BAB0-43CE-BAFB-EC66057ED221}">
      <dgm:prSet/>
      <dgm:spPr/>
    </dgm:pt>
    <dgm:pt modelId="{A3CCA2F4-4B0F-4529-A308-F669646781BE}" type="sibTrans" cxnId="{D41AA83F-BAB0-43CE-BAFB-EC66057ED221}">
      <dgm:prSet/>
      <dgm:spPr/>
    </dgm:pt>
    <dgm:pt modelId="{22702834-6B6F-4D88-9F80-BBD27BC703F7}">
      <dgm:prSet phldr="0"/>
      <dgm:spPr/>
      <dgm:t>
        <a:bodyPr/>
        <a:lstStyle/>
        <a:p>
          <a:pPr rtl="0"/>
          <a:r>
            <a:rPr lang="en-US" dirty="0">
              <a:latin typeface="Calibri Light" panose="020F0302020204030204"/>
            </a:rPr>
            <a:t>For the participant's airfare, hotel, and per diem</a:t>
          </a:r>
        </a:p>
      </dgm:t>
    </dgm:pt>
    <dgm:pt modelId="{52FC179A-7F49-45FD-9ED2-8FFEF7016BC4}" type="parTrans" cxnId="{CF58DC10-9909-4E5D-AED7-C24E180E6C03}">
      <dgm:prSet/>
      <dgm:spPr/>
    </dgm:pt>
    <dgm:pt modelId="{C6D730BC-9152-4BAE-AFBD-92DA2094AF24}" type="sibTrans" cxnId="{CF58DC10-9909-4E5D-AED7-C24E180E6C03}">
      <dgm:prSet/>
      <dgm:spPr/>
    </dgm:pt>
    <dgm:pt modelId="{EA54FAE3-4259-4E84-9143-BE6A637B8411}">
      <dgm:prSet phldr="0"/>
      <dgm:spPr/>
      <dgm:t>
        <a:bodyPr/>
        <a:lstStyle/>
        <a:p>
          <a:pPr rtl="0"/>
          <a:r>
            <a:rPr lang="en-US" dirty="0">
              <a:latin typeface="Calibri Light" panose="020F0302020204030204"/>
            </a:rPr>
            <a:t>Local participants are not entitled to these reimbursements</a:t>
          </a:r>
        </a:p>
      </dgm:t>
    </dgm:pt>
    <dgm:pt modelId="{DCD8580B-E253-47DB-9549-170CFDF5474C}" type="parTrans" cxnId="{A6AA916A-793C-44A3-85AE-3339FBA64905}">
      <dgm:prSet/>
      <dgm:spPr/>
    </dgm:pt>
    <dgm:pt modelId="{75F9EF05-5CBB-4F9F-9EAC-A9F7EA08A309}" type="sibTrans" cxnId="{A6AA916A-793C-44A3-85AE-3339FBA64905}">
      <dgm:prSet/>
      <dgm:spPr/>
    </dgm:pt>
    <dgm:pt modelId="{FF13C368-1FC5-408B-9247-C9449ED35090}">
      <dgm:prSet phldr="0"/>
      <dgm:spPr/>
      <dgm:t>
        <a:bodyPr/>
        <a:lstStyle/>
        <a:p>
          <a:pPr rtl="0"/>
          <a:r>
            <a:rPr lang="en-US" dirty="0">
              <a:latin typeface="Calibri Light" panose="020F0302020204030204"/>
            </a:rPr>
            <a:t>Examples are training materials or laboratory supplies</a:t>
          </a:r>
          <a:endParaRPr lang="en-US" dirty="0"/>
        </a:p>
      </dgm:t>
    </dgm:pt>
    <dgm:pt modelId="{8467285F-A337-40F7-B173-0874C482355B}" type="parTrans" cxnId="{7F2F7C53-F819-484C-9A77-1BB3991AA44F}">
      <dgm:prSet/>
      <dgm:spPr/>
    </dgm:pt>
    <dgm:pt modelId="{E9199A81-53E7-497B-9395-9E137AAFD76E}" type="sibTrans" cxnId="{7F2F7C53-F819-484C-9A77-1BB3991AA44F}">
      <dgm:prSet/>
      <dgm:spPr/>
    </dgm:pt>
    <dgm:pt modelId="{DAF79344-3115-4F5D-B42A-FB5B5D764B5B}">
      <dgm:prSet phldr="0"/>
      <dgm:spPr/>
      <dgm:t>
        <a:bodyPr/>
        <a:lstStyle/>
        <a:p>
          <a:pPr rtl="0"/>
          <a:r>
            <a:rPr lang="en-US" dirty="0">
              <a:latin typeface="Calibri Light" panose="020F0302020204030204"/>
            </a:rPr>
            <a:t>Catering for participant workshop or conference</a:t>
          </a:r>
        </a:p>
      </dgm:t>
    </dgm:pt>
    <dgm:pt modelId="{F5E3B175-4E64-4752-9FFC-B230996C8EB2}" type="parTrans" cxnId="{B0E4FDB0-FBAF-44D2-8EA3-71DFD491D1C4}">
      <dgm:prSet/>
      <dgm:spPr/>
    </dgm:pt>
    <dgm:pt modelId="{AC5E735F-4D83-48CD-8085-E6B07B23718B}" type="sibTrans" cxnId="{B0E4FDB0-FBAF-44D2-8EA3-71DFD491D1C4}">
      <dgm:prSet/>
      <dgm:spPr/>
    </dgm:pt>
    <dgm:pt modelId="{2005A4E8-9C12-499F-95D3-FC2842982D14}">
      <dgm:prSet phldr="0"/>
      <dgm:spPr/>
      <dgm:t>
        <a:bodyPr/>
        <a:lstStyle/>
        <a:p>
          <a:pPr rtl="0"/>
          <a:r>
            <a:rPr lang="en-US" dirty="0">
              <a:latin typeface="Calibri Light" panose="020F0302020204030204"/>
            </a:rPr>
            <a:t>Misc Fees such as lab usage, registrations, and/or passport or visa fees for foreign participants</a:t>
          </a:r>
        </a:p>
      </dgm:t>
    </dgm:pt>
    <dgm:pt modelId="{FE480A9E-693F-4C16-87A8-55CDC2EBF1B2}" type="parTrans" cxnId="{3264C777-F189-447C-914F-02C42ED6D2CC}">
      <dgm:prSet/>
      <dgm:spPr/>
    </dgm:pt>
    <dgm:pt modelId="{D4C520D2-11F0-4096-8391-EE0610175B4F}" type="sibTrans" cxnId="{3264C777-F189-447C-914F-02C42ED6D2CC}">
      <dgm:prSet/>
      <dgm:spPr/>
    </dgm:pt>
    <dgm:pt modelId="{A0BE1BEB-CDEC-4C43-BE57-160E036E2F41}">
      <dgm:prSet phldr="0"/>
      <dgm:spPr/>
      <dgm:t>
        <a:bodyPr/>
        <a:lstStyle/>
        <a:p>
          <a:pPr rtl="0"/>
          <a:r>
            <a:rPr lang="en-US" dirty="0">
              <a:latin typeface="Calibri Light" panose="020F0302020204030204"/>
            </a:rPr>
            <a:t>For long term housing</a:t>
          </a:r>
        </a:p>
      </dgm:t>
    </dgm:pt>
    <dgm:pt modelId="{8AFC5FA9-ADD4-4AC4-B561-FFE99BE08DC5}" type="parTrans" cxnId="{5AFD3BDE-0677-408D-8231-D7471D9F1EF1}">
      <dgm:prSet/>
      <dgm:spPr/>
    </dgm:pt>
    <dgm:pt modelId="{D56909CC-563A-4656-9ECF-F5B5D8E09D14}" type="sibTrans" cxnId="{5AFD3BDE-0677-408D-8231-D7471D9F1EF1}">
      <dgm:prSet/>
      <dgm:spPr/>
    </dgm:pt>
    <dgm:pt modelId="{813271FC-B71B-4D3A-B518-7F795FCDE841}">
      <dgm:prSet phldr="0"/>
      <dgm:spPr/>
      <dgm:t>
        <a:bodyPr/>
        <a:lstStyle/>
        <a:p>
          <a:r>
            <a:rPr lang="en-US" dirty="0">
              <a:latin typeface="Calibri Light" panose="020F0302020204030204"/>
            </a:rPr>
            <a:t>Local participants are not entitled to these reimbursements</a:t>
          </a:r>
          <a:endParaRPr lang="en-US" dirty="0"/>
        </a:p>
      </dgm:t>
    </dgm:pt>
    <dgm:pt modelId="{8BB8DBA4-0ADA-4FA5-A977-AF23DF7E8FD2}" type="parTrans" cxnId="{75F73819-B829-46EB-8522-E0CBFF256458}">
      <dgm:prSet/>
      <dgm:spPr/>
    </dgm:pt>
    <dgm:pt modelId="{B06463EF-6578-46AC-9B07-BFD8856AD140}" type="sibTrans" cxnId="{75F73819-B829-46EB-8522-E0CBFF256458}">
      <dgm:prSet/>
      <dgm:spPr/>
    </dgm:pt>
    <dgm:pt modelId="{F873C106-DDDD-49C1-A2E8-BA04165EDE17}">
      <dgm:prSet phldr="0"/>
      <dgm:spPr/>
      <dgm:t>
        <a:bodyPr/>
        <a:lstStyle/>
        <a:p>
          <a:pPr rtl="0"/>
          <a:r>
            <a:rPr lang="en-US" dirty="0">
              <a:latin typeface="Calibri Light" panose="020F0302020204030204"/>
            </a:rPr>
            <a:t>Cannot be a Mines employee already being paid from the main project</a:t>
          </a:r>
        </a:p>
      </dgm:t>
    </dgm:pt>
    <dgm:pt modelId="{81C92962-224E-4CD5-8C3B-06BF84AFBFC6}" type="parTrans" cxnId="{C9688339-F44A-4111-999C-33C72AFFFB8E}">
      <dgm:prSet/>
      <dgm:spPr/>
    </dgm:pt>
    <dgm:pt modelId="{AE5CFE76-6E79-4C7A-A9C7-937EF8404105}" type="sibTrans" cxnId="{C9688339-F44A-4111-999C-33C72AFFFB8E}">
      <dgm:prSet/>
      <dgm:spPr/>
    </dgm:pt>
    <dgm:pt modelId="{F287B59F-6C49-4955-817C-3EE6AC8E12C1}">
      <dgm:prSet phldr="0"/>
      <dgm:spPr/>
      <dgm:t>
        <a:bodyPr/>
        <a:lstStyle/>
        <a:p>
          <a:pPr rtl="0"/>
          <a:r>
            <a:rPr lang="en-US" dirty="0">
              <a:latin typeface="Calibri Light" panose="020F0302020204030204"/>
            </a:rPr>
            <a:t>For undergraduate students; can be a Mines or non-Mines student</a:t>
          </a:r>
        </a:p>
      </dgm:t>
    </dgm:pt>
    <dgm:pt modelId="{57150E87-0393-49F3-8CD8-E901BD726320}" type="parTrans" cxnId="{9718F178-9645-4BB2-AD57-41D5C5B6DDC0}">
      <dgm:prSet/>
      <dgm:spPr/>
    </dgm:pt>
    <dgm:pt modelId="{FE03CD9E-133E-4BB7-8D3D-582FEA29014D}" type="sibTrans" cxnId="{9718F178-9645-4BB2-AD57-41D5C5B6DDC0}">
      <dgm:prSet/>
      <dgm:spPr/>
    </dgm:pt>
    <dgm:pt modelId="{A89B34D3-894B-4573-AB42-50BA799EAF4A}">
      <dgm:prSet phldr="0"/>
      <dgm:spPr/>
      <dgm:t>
        <a:bodyPr/>
        <a:lstStyle/>
        <a:p>
          <a:pPr rtl="0"/>
          <a:r>
            <a:rPr lang="en-US" dirty="0">
              <a:latin typeface="Calibri Light" panose="020F0302020204030204"/>
            </a:rPr>
            <a:t>Payment made through AP</a:t>
          </a:r>
        </a:p>
      </dgm:t>
    </dgm:pt>
    <dgm:pt modelId="{9778E920-B0C3-418D-8DDA-7185FE2DF39D}" type="parTrans" cxnId="{DD1C1EE1-4352-4D90-A416-C207C64F37D2}">
      <dgm:prSet/>
      <dgm:spPr/>
    </dgm:pt>
    <dgm:pt modelId="{A428B5A4-6E39-4B87-98AB-8C97C3AEE806}" type="sibTrans" cxnId="{DD1C1EE1-4352-4D90-A416-C207C64F37D2}">
      <dgm:prSet/>
      <dgm:spPr/>
    </dgm:pt>
    <dgm:pt modelId="{2C200FAC-4AD6-44F7-AA36-5EA92E274B95}">
      <dgm:prSet phldr="0"/>
      <dgm:spPr/>
      <dgm:t>
        <a:bodyPr/>
        <a:lstStyle/>
        <a:p>
          <a:pPr rtl="0"/>
          <a:r>
            <a:rPr lang="en-US" dirty="0">
              <a:latin typeface="Calibri Light" panose="020F0302020204030204"/>
            </a:rPr>
            <a:t>Payment is made through AP</a:t>
          </a:r>
        </a:p>
      </dgm:t>
    </dgm:pt>
    <dgm:pt modelId="{E9F603EF-DC91-4F78-B6C6-AF910D63D036}" type="parTrans" cxnId="{3D0E2000-09AE-4057-89A3-6D797A8F167D}">
      <dgm:prSet/>
      <dgm:spPr/>
    </dgm:pt>
    <dgm:pt modelId="{9415DBEC-CAB8-4B45-B1BD-479DBA26890B}" type="sibTrans" cxnId="{3D0E2000-09AE-4057-89A3-6D797A8F167D}">
      <dgm:prSet/>
      <dgm:spPr/>
    </dgm:pt>
    <dgm:pt modelId="{E27E3BF5-578C-41F9-8FE7-870ED5C0D930}" type="pres">
      <dgm:prSet presAssocID="{FE09E5E3-4693-47C5-AF2A-C79D90EC1801}" presName="Name0" presStyleCnt="0">
        <dgm:presLayoutVars>
          <dgm:dir/>
          <dgm:animLvl val="lvl"/>
          <dgm:resizeHandles val="exact"/>
        </dgm:presLayoutVars>
      </dgm:prSet>
      <dgm:spPr/>
    </dgm:pt>
    <dgm:pt modelId="{C9929EF6-5D2C-410C-BCCF-CC8B584B97C0}" type="pres">
      <dgm:prSet presAssocID="{49B6B045-D697-4080-9222-63534558391C}" presName="linNode" presStyleCnt="0"/>
      <dgm:spPr/>
    </dgm:pt>
    <dgm:pt modelId="{0BCCB1BD-E766-4E73-B538-3804579D506E}" type="pres">
      <dgm:prSet presAssocID="{49B6B045-D697-4080-9222-63534558391C}" presName="parentText" presStyleLbl="node1" presStyleIdx="0" presStyleCnt="6">
        <dgm:presLayoutVars>
          <dgm:chMax val="1"/>
          <dgm:bulletEnabled val="1"/>
        </dgm:presLayoutVars>
      </dgm:prSet>
      <dgm:spPr/>
    </dgm:pt>
    <dgm:pt modelId="{136EDA2B-B22D-454A-88BE-35BB91E95453}" type="pres">
      <dgm:prSet presAssocID="{49B6B045-D697-4080-9222-63534558391C}" presName="descendantText" presStyleLbl="alignAccFollowNode1" presStyleIdx="0" presStyleCnt="6">
        <dgm:presLayoutVars>
          <dgm:bulletEnabled val="1"/>
        </dgm:presLayoutVars>
      </dgm:prSet>
      <dgm:spPr/>
    </dgm:pt>
    <dgm:pt modelId="{85EC1C1C-862E-495D-BDC0-77F95BFABC63}" type="pres">
      <dgm:prSet presAssocID="{2219406B-B042-43CD-91A4-D49030DB51AA}" presName="sp" presStyleCnt="0"/>
      <dgm:spPr/>
    </dgm:pt>
    <dgm:pt modelId="{37112F2C-CA8D-4B31-952B-BE7900B9ABFB}" type="pres">
      <dgm:prSet presAssocID="{69F6A9C9-3268-461F-ADDE-5EE4AC70DAFD}" presName="linNode" presStyleCnt="0"/>
      <dgm:spPr/>
    </dgm:pt>
    <dgm:pt modelId="{21C4A87E-0D3B-4575-8E44-A7086EDE6887}" type="pres">
      <dgm:prSet presAssocID="{69F6A9C9-3268-461F-ADDE-5EE4AC70DAFD}" presName="parentText" presStyleLbl="node1" presStyleIdx="1" presStyleCnt="6">
        <dgm:presLayoutVars>
          <dgm:chMax val="1"/>
          <dgm:bulletEnabled val="1"/>
        </dgm:presLayoutVars>
      </dgm:prSet>
      <dgm:spPr/>
    </dgm:pt>
    <dgm:pt modelId="{A2029CB6-ED77-480C-8603-06EC56DCDF21}" type="pres">
      <dgm:prSet presAssocID="{69F6A9C9-3268-461F-ADDE-5EE4AC70DAFD}" presName="descendantText" presStyleLbl="alignAccFollowNode1" presStyleIdx="1" presStyleCnt="6">
        <dgm:presLayoutVars>
          <dgm:bulletEnabled val="1"/>
        </dgm:presLayoutVars>
      </dgm:prSet>
      <dgm:spPr/>
    </dgm:pt>
    <dgm:pt modelId="{C6F7ECD6-0D9A-43CD-80AE-6922C96145B0}" type="pres">
      <dgm:prSet presAssocID="{53A4E555-28BB-48C7-AAAD-2BE22A994C41}" presName="sp" presStyleCnt="0"/>
      <dgm:spPr/>
    </dgm:pt>
    <dgm:pt modelId="{8CC0CE67-58CB-4260-BDC1-CF806D3C2ECE}" type="pres">
      <dgm:prSet presAssocID="{DE804D53-4E77-48F8-B774-BFC9C1047967}" presName="linNode" presStyleCnt="0"/>
      <dgm:spPr/>
    </dgm:pt>
    <dgm:pt modelId="{22B261BB-7FC4-422B-B645-A19E808C4458}" type="pres">
      <dgm:prSet presAssocID="{DE804D53-4E77-48F8-B774-BFC9C1047967}" presName="parentText" presStyleLbl="node1" presStyleIdx="2" presStyleCnt="6">
        <dgm:presLayoutVars>
          <dgm:chMax val="1"/>
          <dgm:bulletEnabled val="1"/>
        </dgm:presLayoutVars>
      </dgm:prSet>
      <dgm:spPr/>
    </dgm:pt>
    <dgm:pt modelId="{144DCF9A-909E-4855-9D8A-904A308F5489}" type="pres">
      <dgm:prSet presAssocID="{DE804D53-4E77-48F8-B774-BFC9C1047967}" presName="descendantText" presStyleLbl="alignAccFollowNode1" presStyleIdx="2" presStyleCnt="6">
        <dgm:presLayoutVars>
          <dgm:bulletEnabled val="1"/>
        </dgm:presLayoutVars>
      </dgm:prSet>
      <dgm:spPr/>
    </dgm:pt>
    <dgm:pt modelId="{AE1E99CF-F648-410F-B0B0-1A77EA9558FB}" type="pres">
      <dgm:prSet presAssocID="{4B55DCCE-AF42-404C-9968-3E58BBE1D554}" presName="sp" presStyleCnt="0"/>
      <dgm:spPr/>
    </dgm:pt>
    <dgm:pt modelId="{6C139BCA-6951-4565-B008-B118328A8DA3}" type="pres">
      <dgm:prSet presAssocID="{659583B4-0FF3-4C27-9962-813EC8C9BF82}" presName="linNode" presStyleCnt="0"/>
      <dgm:spPr/>
    </dgm:pt>
    <dgm:pt modelId="{CBC5187C-BE75-4B6E-9487-3465929DD9CE}" type="pres">
      <dgm:prSet presAssocID="{659583B4-0FF3-4C27-9962-813EC8C9BF82}" presName="parentText" presStyleLbl="node1" presStyleIdx="3" presStyleCnt="6">
        <dgm:presLayoutVars>
          <dgm:chMax val="1"/>
          <dgm:bulletEnabled val="1"/>
        </dgm:presLayoutVars>
      </dgm:prSet>
      <dgm:spPr/>
    </dgm:pt>
    <dgm:pt modelId="{ACE25F13-C2AE-495F-8217-032FA035DC0F}" type="pres">
      <dgm:prSet presAssocID="{659583B4-0FF3-4C27-9962-813EC8C9BF82}" presName="descendantText" presStyleLbl="alignAccFollowNode1" presStyleIdx="3" presStyleCnt="6">
        <dgm:presLayoutVars>
          <dgm:bulletEnabled val="1"/>
        </dgm:presLayoutVars>
      </dgm:prSet>
      <dgm:spPr/>
    </dgm:pt>
    <dgm:pt modelId="{DE09C156-54CB-401E-9456-F270DFAF9DCC}" type="pres">
      <dgm:prSet presAssocID="{8EFA5BA8-DD1D-450A-BE86-A093B55F2CF6}" presName="sp" presStyleCnt="0"/>
      <dgm:spPr/>
    </dgm:pt>
    <dgm:pt modelId="{6C51BE17-EEE8-447C-946A-31F25B9A938F}" type="pres">
      <dgm:prSet presAssocID="{34E11BDD-98E9-413F-BF07-7F43D9F56896}" presName="linNode" presStyleCnt="0"/>
      <dgm:spPr/>
    </dgm:pt>
    <dgm:pt modelId="{6CDD63E8-6ADE-4635-9750-3A7CD8947AFC}" type="pres">
      <dgm:prSet presAssocID="{34E11BDD-98E9-413F-BF07-7F43D9F56896}" presName="parentText" presStyleLbl="node1" presStyleIdx="4" presStyleCnt="6">
        <dgm:presLayoutVars>
          <dgm:chMax val="1"/>
          <dgm:bulletEnabled val="1"/>
        </dgm:presLayoutVars>
      </dgm:prSet>
      <dgm:spPr/>
    </dgm:pt>
    <dgm:pt modelId="{90A1E82D-A44D-4080-AF61-CADA542F7348}" type="pres">
      <dgm:prSet presAssocID="{34E11BDD-98E9-413F-BF07-7F43D9F56896}" presName="descendantText" presStyleLbl="alignAccFollowNode1" presStyleIdx="4" presStyleCnt="6">
        <dgm:presLayoutVars>
          <dgm:bulletEnabled val="1"/>
        </dgm:presLayoutVars>
      </dgm:prSet>
      <dgm:spPr/>
    </dgm:pt>
    <dgm:pt modelId="{E1D53492-747F-4F05-9B5A-EBB135A44E93}" type="pres">
      <dgm:prSet presAssocID="{7E980E4E-E111-4BF2-B2DA-E6E947021347}" presName="sp" presStyleCnt="0"/>
      <dgm:spPr/>
    </dgm:pt>
    <dgm:pt modelId="{8B8E8331-38FE-4FAA-A654-DA124D9E0681}" type="pres">
      <dgm:prSet presAssocID="{FFB75FB1-7259-4F6F-9525-282CD92E053F}" presName="linNode" presStyleCnt="0"/>
      <dgm:spPr/>
    </dgm:pt>
    <dgm:pt modelId="{5E212539-AF21-488F-963A-0EBDBEBAB142}" type="pres">
      <dgm:prSet presAssocID="{FFB75FB1-7259-4F6F-9525-282CD92E053F}" presName="parentText" presStyleLbl="node1" presStyleIdx="5" presStyleCnt="6">
        <dgm:presLayoutVars>
          <dgm:chMax val="1"/>
          <dgm:bulletEnabled val="1"/>
        </dgm:presLayoutVars>
      </dgm:prSet>
      <dgm:spPr/>
    </dgm:pt>
    <dgm:pt modelId="{6D2C0742-C73E-4033-A425-FD27FEEB3DF8}" type="pres">
      <dgm:prSet presAssocID="{FFB75FB1-7259-4F6F-9525-282CD92E053F}" presName="descendantText" presStyleLbl="alignAccFollowNode1" presStyleIdx="5" presStyleCnt="6">
        <dgm:presLayoutVars>
          <dgm:bulletEnabled val="1"/>
        </dgm:presLayoutVars>
      </dgm:prSet>
      <dgm:spPr/>
    </dgm:pt>
  </dgm:ptLst>
  <dgm:cxnLst>
    <dgm:cxn modelId="{3D0E2000-09AE-4057-89A3-6D797A8F167D}" srcId="{69F6A9C9-3268-461F-ADDE-5EE4AC70DAFD}" destId="{2C200FAC-4AD6-44F7-AA36-5EA92E274B95}" srcOrd="1" destOrd="0" parTransId="{E9F603EF-DC91-4F78-B6C6-AF910D63D036}" sibTransId="{9415DBEC-CAB8-4B45-B1BD-479DBA26890B}"/>
    <dgm:cxn modelId="{783DD105-3D0D-46E7-B2E8-D1042933DDCE}" type="presOf" srcId="{69F6A9C9-3268-461F-ADDE-5EE4AC70DAFD}" destId="{21C4A87E-0D3B-4575-8E44-A7086EDE6887}" srcOrd="0" destOrd="0" presId="urn:microsoft.com/office/officeart/2005/8/layout/vList5"/>
    <dgm:cxn modelId="{8FEBAC09-8B47-4180-AD2C-29A00D3A1DD8}" srcId="{FE09E5E3-4693-47C5-AF2A-C79D90EC1801}" destId="{DE804D53-4E77-48F8-B774-BFC9C1047967}" srcOrd="2" destOrd="0" parTransId="{FD783BF5-D54C-4587-AA72-6DA50271C7DC}" sibTransId="{4B55DCCE-AF42-404C-9968-3E58BBE1D554}"/>
    <dgm:cxn modelId="{CF58DC10-9909-4E5D-AED7-C24E180E6C03}" srcId="{34E11BDD-98E9-413F-BF07-7F43D9F56896}" destId="{22702834-6B6F-4D88-9F80-BBD27BC703F7}" srcOrd="0" destOrd="0" parTransId="{52FC179A-7F49-45FD-9ED2-8FFEF7016BC4}" sibTransId="{C6D730BC-9152-4BAE-AFBD-92DA2094AF24}"/>
    <dgm:cxn modelId="{75F73819-B829-46EB-8522-E0CBFF256458}" srcId="{DE804D53-4E77-48F8-B774-BFC9C1047967}" destId="{813271FC-B71B-4D3A-B518-7F795FCDE841}" srcOrd="1" destOrd="0" parTransId="{8BB8DBA4-0ADA-4FA5-A977-AF23DF7E8FD2}" sibTransId="{B06463EF-6578-46AC-9B07-BFD8856AD140}"/>
    <dgm:cxn modelId="{64BBCC34-6BAC-4C81-9B94-A16622FAC820}" type="presOf" srcId="{659583B4-0FF3-4C27-9962-813EC8C9BF82}" destId="{CBC5187C-BE75-4B6E-9487-3465929DD9CE}" srcOrd="0" destOrd="0" presId="urn:microsoft.com/office/officeart/2005/8/layout/vList5"/>
    <dgm:cxn modelId="{C9688339-F44A-4111-999C-33C72AFFFB8E}" srcId="{49B6B045-D697-4080-9222-63534558391C}" destId="{F873C106-DDDD-49C1-A2E8-BA04165EDE17}" srcOrd="0" destOrd="0" parTransId="{81C92962-224E-4CD5-8C3B-06BF84AFBFC6}" sibTransId="{AE5CFE76-6E79-4C7A-A9C7-937EF8404105}"/>
    <dgm:cxn modelId="{D41AA83F-BAB0-43CE-BAFB-EC66057ED221}" srcId="{659583B4-0FF3-4C27-9962-813EC8C9BF82}" destId="{723EC86D-67D2-4B89-98BD-D7FBC85BA6C6}" srcOrd="0" destOrd="0" parTransId="{5EF19E2B-AC11-4FE8-84C7-CAA76F0D0EAD}" sibTransId="{A3CCA2F4-4B0F-4529-A308-F669646781BE}"/>
    <dgm:cxn modelId="{4CED145B-4CA2-4187-95EA-029AE23A63AF}" type="presOf" srcId="{2C200FAC-4AD6-44F7-AA36-5EA92E274B95}" destId="{A2029CB6-ED77-480C-8603-06EC56DCDF21}" srcOrd="0" destOrd="1" presId="urn:microsoft.com/office/officeart/2005/8/layout/vList5"/>
    <dgm:cxn modelId="{A6AA916A-793C-44A3-85AE-3339FBA64905}" srcId="{34E11BDD-98E9-413F-BF07-7F43D9F56896}" destId="{EA54FAE3-4259-4E84-9143-BE6A637B8411}" srcOrd="1" destOrd="0" parTransId="{DCD8580B-E253-47DB-9549-170CFDF5474C}" sibTransId="{75F9EF05-5CBB-4F9F-9EAC-A9F7EA08A309}"/>
    <dgm:cxn modelId="{E192EA6C-E440-41A3-9DF8-8AEEB7332A46}" type="presOf" srcId="{DAF79344-3115-4F5D-B42A-FB5B5D764B5B}" destId="{6D2C0742-C73E-4033-A425-FD27FEEB3DF8}" srcOrd="0" destOrd="0" presId="urn:microsoft.com/office/officeart/2005/8/layout/vList5"/>
    <dgm:cxn modelId="{0E52BD4E-7B57-45CF-AF2C-6C2CD5CEC603}" type="presOf" srcId="{A89B34D3-894B-4573-AB42-50BA799EAF4A}" destId="{136EDA2B-B22D-454A-88BE-35BB91E95453}" srcOrd="0" destOrd="1" presId="urn:microsoft.com/office/officeart/2005/8/layout/vList5"/>
    <dgm:cxn modelId="{7F2F7C53-F819-484C-9A77-1BB3991AA44F}" srcId="{659583B4-0FF3-4C27-9962-813EC8C9BF82}" destId="{FF13C368-1FC5-408B-9247-C9449ED35090}" srcOrd="1" destOrd="0" parTransId="{8467285F-A337-40F7-B173-0874C482355B}" sibTransId="{E9199A81-53E7-497B-9395-9E137AAFD76E}"/>
    <dgm:cxn modelId="{3264C777-F189-447C-914F-02C42ED6D2CC}" srcId="{FFB75FB1-7259-4F6F-9525-282CD92E053F}" destId="{2005A4E8-9C12-499F-95D3-FC2842982D14}" srcOrd="1" destOrd="0" parTransId="{FE480A9E-693F-4C16-87A8-55CDC2EBF1B2}" sibTransId="{D4C520D2-11F0-4096-8391-EE0610175B4F}"/>
    <dgm:cxn modelId="{9718F178-9645-4BB2-AD57-41D5C5B6DDC0}" srcId="{69F6A9C9-3268-461F-ADDE-5EE4AC70DAFD}" destId="{F287B59F-6C49-4955-817C-3EE6AC8E12C1}" srcOrd="0" destOrd="0" parTransId="{57150E87-0393-49F3-8CD8-E901BD726320}" sibTransId="{FE03CD9E-133E-4BB7-8D3D-582FEA29014D}"/>
    <dgm:cxn modelId="{7C960E79-CF84-48AF-A5D8-3C685F2EAB56}" type="presOf" srcId="{22702834-6B6F-4D88-9F80-BBD27BC703F7}" destId="{90A1E82D-A44D-4080-AF61-CADA542F7348}" srcOrd="0" destOrd="0" presId="urn:microsoft.com/office/officeart/2005/8/layout/vList5"/>
    <dgm:cxn modelId="{2D7D515A-BD11-4E56-9048-074FE7911673}" type="presOf" srcId="{DE804D53-4E77-48F8-B774-BFC9C1047967}" destId="{22B261BB-7FC4-422B-B645-A19E808C4458}" srcOrd="0" destOrd="0" presId="urn:microsoft.com/office/officeart/2005/8/layout/vList5"/>
    <dgm:cxn modelId="{E812E37A-84CC-4352-A5BB-C9BA4DBFEEF6}" type="presOf" srcId="{F873C106-DDDD-49C1-A2E8-BA04165EDE17}" destId="{136EDA2B-B22D-454A-88BE-35BB91E95453}" srcOrd="0" destOrd="0" presId="urn:microsoft.com/office/officeart/2005/8/layout/vList5"/>
    <dgm:cxn modelId="{A5358088-A72D-46F0-8ED5-43FD8DF74DE6}" srcId="{FE09E5E3-4693-47C5-AF2A-C79D90EC1801}" destId="{69F6A9C9-3268-461F-ADDE-5EE4AC70DAFD}" srcOrd="1" destOrd="0" parTransId="{F053F766-F95D-4666-8524-CAA7B4723856}" sibTransId="{53A4E555-28BB-48C7-AAAD-2BE22A994C41}"/>
    <dgm:cxn modelId="{741DB68E-B395-43CF-9BAE-11AA6459B359}" srcId="{FE09E5E3-4693-47C5-AF2A-C79D90EC1801}" destId="{FFB75FB1-7259-4F6F-9525-282CD92E053F}" srcOrd="5" destOrd="0" parTransId="{2DEEDEC3-5632-470B-81EA-E2F25BBECBF0}" sibTransId="{26EABD6C-E456-4DB1-AB67-137836F08B20}"/>
    <dgm:cxn modelId="{4FD41998-9406-4D74-B7F3-294D5C6CE8F1}" type="presOf" srcId="{FFB75FB1-7259-4F6F-9525-282CD92E053F}" destId="{5E212539-AF21-488F-963A-0EBDBEBAB142}" srcOrd="0" destOrd="0" presId="urn:microsoft.com/office/officeart/2005/8/layout/vList5"/>
    <dgm:cxn modelId="{17CCC79F-57FF-4BE3-956E-4C15F40DBFC6}" type="presOf" srcId="{49B6B045-D697-4080-9222-63534558391C}" destId="{0BCCB1BD-E766-4E73-B538-3804579D506E}" srcOrd="0" destOrd="0" presId="urn:microsoft.com/office/officeart/2005/8/layout/vList5"/>
    <dgm:cxn modelId="{CCCF6DA1-2910-4BBE-81D8-04A3313A53AB}" type="presOf" srcId="{A0BE1BEB-CDEC-4C43-BE57-160E036E2F41}" destId="{144DCF9A-909E-4855-9D8A-904A308F5489}" srcOrd="0" destOrd="0" presId="urn:microsoft.com/office/officeart/2005/8/layout/vList5"/>
    <dgm:cxn modelId="{1416E7AA-42E1-4BEB-994B-61DABD99953E}" type="presOf" srcId="{FE09E5E3-4693-47C5-AF2A-C79D90EC1801}" destId="{E27E3BF5-578C-41F9-8FE7-870ED5C0D930}" srcOrd="0" destOrd="0" presId="urn:microsoft.com/office/officeart/2005/8/layout/vList5"/>
    <dgm:cxn modelId="{B0E4FDB0-FBAF-44D2-8EA3-71DFD491D1C4}" srcId="{FFB75FB1-7259-4F6F-9525-282CD92E053F}" destId="{DAF79344-3115-4F5D-B42A-FB5B5D764B5B}" srcOrd="0" destOrd="0" parTransId="{F5E3B175-4E64-4752-9FFC-B230996C8EB2}" sibTransId="{AC5E735F-4D83-48CD-8085-E6B07B23718B}"/>
    <dgm:cxn modelId="{6043A2BB-9A7E-41D1-99AC-39F76E35AACA}" srcId="{FE09E5E3-4693-47C5-AF2A-C79D90EC1801}" destId="{659583B4-0FF3-4C27-9962-813EC8C9BF82}" srcOrd="3" destOrd="0" parTransId="{A79F9B50-A266-4F60-8438-52372EB7F1A1}" sibTransId="{8EFA5BA8-DD1D-450A-BE86-A093B55F2CF6}"/>
    <dgm:cxn modelId="{26E5BED0-1DDA-4311-95F1-7335D7817C1F}" type="presOf" srcId="{F287B59F-6C49-4955-817C-3EE6AC8E12C1}" destId="{A2029CB6-ED77-480C-8603-06EC56DCDF21}" srcOrd="0" destOrd="0" presId="urn:microsoft.com/office/officeart/2005/8/layout/vList5"/>
    <dgm:cxn modelId="{505689D1-4019-4E82-B423-A658EA002D6A}" type="presOf" srcId="{FF13C368-1FC5-408B-9247-C9449ED35090}" destId="{ACE25F13-C2AE-495F-8217-032FA035DC0F}" srcOrd="0" destOrd="1" presId="urn:microsoft.com/office/officeart/2005/8/layout/vList5"/>
    <dgm:cxn modelId="{FED196D1-936D-49DB-8D11-35F4DD6D7665}" type="presOf" srcId="{EA54FAE3-4259-4E84-9143-BE6A637B8411}" destId="{90A1E82D-A44D-4080-AF61-CADA542F7348}" srcOrd="0" destOrd="1" presId="urn:microsoft.com/office/officeart/2005/8/layout/vList5"/>
    <dgm:cxn modelId="{296277DA-90F8-4F8A-AC15-7053BAB1238A}" type="presOf" srcId="{34E11BDD-98E9-413F-BF07-7F43D9F56896}" destId="{6CDD63E8-6ADE-4635-9750-3A7CD8947AFC}" srcOrd="0" destOrd="0" presId="urn:microsoft.com/office/officeart/2005/8/layout/vList5"/>
    <dgm:cxn modelId="{5AFD3BDE-0677-408D-8231-D7471D9F1EF1}" srcId="{DE804D53-4E77-48F8-B774-BFC9C1047967}" destId="{A0BE1BEB-CDEC-4C43-BE57-160E036E2F41}" srcOrd="0" destOrd="0" parTransId="{8AFC5FA9-ADD4-4AC4-B561-FFE99BE08DC5}" sibTransId="{D56909CC-563A-4656-9ECF-F5B5D8E09D14}"/>
    <dgm:cxn modelId="{DD1C1EE1-4352-4D90-A416-C207C64F37D2}" srcId="{49B6B045-D697-4080-9222-63534558391C}" destId="{A89B34D3-894B-4573-AB42-50BA799EAF4A}" srcOrd="1" destOrd="0" parTransId="{9778E920-B0C3-418D-8DDA-7185FE2DF39D}" sibTransId="{A428B5A4-6E39-4B87-98AB-8C97C3AEE806}"/>
    <dgm:cxn modelId="{7E654DE7-3948-41A4-B713-EDEC124AD93A}" srcId="{FE09E5E3-4693-47C5-AF2A-C79D90EC1801}" destId="{49B6B045-D697-4080-9222-63534558391C}" srcOrd="0" destOrd="0" parTransId="{F46D115B-F33F-4C78-B640-A3E551EA0CBD}" sibTransId="{2219406B-B042-43CD-91A4-D49030DB51AA}"/>
    <dgm:cxn modelId="{BDE8B4F4-E55A-4EC5-A4F2-44BFA0BE71F2}" type="presOf" srcId="{813271FC-B71B-4D3A-B518-7F795FCDE841}" destId="{144DCF9A-909E-4855-9D8A-904A308F5489}" srcOrd="0" destOrd="1" presId="urn:microsoft.com/office/officeart/2005/8/layout/vList5"/>
    <dgm:cxn modelId="{117AAAF5-8396-4809-A009-129310E7C136}" srcId="{FE09E5E3-4693-47C5-AF2A-C79D90EC1801}" destId="{34E11BDD-98E9-413F-BF07-7F43D9F56896}" srcOrd="4" destOrd="0" parTransId="{E7C209E2-0A83-4921-AE27-78BDE420F93A}" sibTransId="{7E980E4E-E111-4BF2-B2DA-E6E947021347}"/>
    <dgm:cxn modelId="{94C021FF-0DBF-4509-9D28-60CA2DE5D5FE}" type="presOf" srcId="{723EC86D-67D2-4B89-98BD-D7FBC85BA6C6}" destId="{ACE25F13-C2AE-495F-8217-032FA035DC0F}" srcOrd="0" destOrd="0" presId="urn:microsoft.com/office/officeart/2005/8/layout/vList5"/>
    <dgm:cxn modelId="{51FD90FF-2ADC-48D4-80AE-FF1506590A7D}" type="presOf" srcId="{2005A4E8-9C12-499F-95D3-FC2842982D14}" destId="{6D2C0742-C73E-4033-A425-FD27FEEB3DF8}" srcOrd="0" destOrd="1" presId="urn:microsoft.com/office/officeart/2005/8/layout/vList5"/>
    <dgm:cxn modelId="{A01E501B-98B8-4A2A-9858-938546E5C70C}" type="presParOf" srcId="{E27E3BF5-578C-41F9-8FE7-870ED5C0D930}" destId="{C9929EF6-5D2C-410C-BCCF-CC8B584B97C0}" srcOrd="0" destOrd="0" presId="urn:microsoft.com/office/officeart/2005/8/layout/vList5"/>
    <dgm:cxn modelId="{9DB1F58E-F391-47A4-B873-5B87B403D492}" type="presParOf" srcId="{C9929EF6-5D2C-410C-BCCF-CC8B584B97C0}" destId="{0BCCB1BD-E766-4E73-B538-3804579D506E}" srcOrd="0" destOrd="0" presId="urn:microsoft.com/office/officeart/2005/8/layout/vList5"/>
    <dgm:cxn modelId="{CAB151BD-E1BC-4F72-98D4-510EFE899C64}" type="presParOf" srcId="{C9929EF6-5D2C-410C-BCCF-CC8B584B97C0}" destId="{136EDA2B-B22D-454A-88BE-35BB91E95453}" srcOrd="1" destOrd="0" presId="urn:microsoft.com/office/officeart/2005/8/layout/vList5"/>
    <dgm:cxn modelId="{ED3B5B31-231A-4855-9CE7-B83106792D9A}" type="presParOf" srcId="{E27E3BF5-578C-41F9-8FE7-870ED5C0D930}" destId="{85EC1C1C-862E-495D-BDC0-77F95BFABC63}" srcOrd="1" destOrd="0" presId="urn:microsoft.com/office/officeart/2005/8/layout/vList5"/>
    <dgm:cxn modelId="{8F37A3E0-A206-4A63-95BC-5009FCF9A914}" type="presParOf" srcId="{E27E3BF5-578C-41F9-8FE7-870ED5C0D930}" destId="{37112F2C-CA8D-4B31-952B-BE7900B9ABFB}" srcOrd="2" destOrd="0" presId="urn:microsoft.com/office/officeart/2005/8/layout/vList5"/>
    <dgm:cxn modelId="{9314E087-886D-4AA9-9DB5-749FBEB103AE}" type="presParOf" srcId="{37112F2C-CA8D-4B31-952B-BE7900B9ABFB}" destId="{21C4A87E-0D3B-4575-8E44-A7086EDE6887}" srcOrd="0" destOrd="0" presId="urn:microsoft.com/office/officeart/2005/8/layout/vList5"/>
    <dgm:cxn modelId="{E38BAED9-7097-4B8D-8BBB-2AD8432F2FC3}" type="presParOf" srcId="{37112F2C-CA8D-4B31-952B-BE7900B9ABFB}" destId="{A2029CB6-ED77-480C-8603-06EC56DCDF21}" srcOrd="1" destOrd="0" presId="urn:microsoft.com/office/officeart/2005/8/layout/vList5"/>
    <dgm:cxn modelId="{A36291FF-71F1-4E40-AC6F-FEC4CC323C7F}" type="presParOf" srcId="{E27E3BF5-578C-41F9-8FE7-870ED5C0D930}" destId="{C6F7ECD6-0D9A-43CD-80AE-6922C96145B0}" srcOrd="3" destOrd="0" presId="urn:microsoft.com/office/officeart/2005/8/layout/vList5"/>
    <dgm:cxn modelId="{3581419E-31F4-444E-84CE-2E4AC0BD09A2}" type="presParOf" srcId="{E27E3BF5-578C-41F9-8FE7-870ED5C0D930}" destId="{8CC0CE67-58CB-4260-BDC1-CF806D3C2ECE}" srcOrd="4" destOrd="0" presId="urn:microsoft.com/office/officeart/2005/8/layout/vList5"/>
    <dgm:cxn modelId="{641B5BB3-026E-4423-BCBF-710E6D1876CF}" type="presParOf" srcId="{8CC0CE67-58CB-4260-BDC1-CF806D3C2ECE}" destId="{22B261BB-7FC4-422B-B645-A19E808C4458}" srcOrd="0" destOrd="0" presId="urn:microsoft.com/office/officeart/2005/8/layout/vList5"/>
    <dgm:cxn modelId="{5FF0EB7A-7A20-40A7-B7A1-C181B1BCB178}" type="presParOf" srcId="{8CC0CE67-58CB-4260-BDC1-CF806D3C2ECE}" destId="{144DCF9A-909E-4855-9D8A-904A308F5489}" srcOrd="1" destOrd="0" presId="urn:microsoft.com/office/officeart/2005/8/layout/vList5"/>
    <dgm:cxn modelId="{5A05FD1F-A7DE-4D42-BBC7-7CDC8C4DFD47}" type="presParOf" srcId="{E27E3BF5-578C-41F9-8FE7-870ED5C0D930}" destId="{AE1E99CF-F648-410F-B0B0-1A77EA9558FB}" srcOrd="5" destOrd="0" presId="urn:microsoft.com/office/officeart/2005/8/layout/vList5"/>
    <dgm:cxn modelId="{06E6581F-F061-48BC-8576-5FEC0CA52357}" type="presParOf" srcId="{E27E3BF5-578C-41F9-8FE7-870ED5C0D930}" destId="{6C139BCA-6951-4565-B008-B118328A8DA3}" srcOrd="6" destOrd="0" presId="urn:microsoft.com/office/officeart/2005/8/layout/vList5"/>
    <dgm:cxn modelId="{BE4401F5-8DC4-4366-B61E-EDEC7BA41F89}" type="presParOf" srcId="{6C139BCA-6951-4565-B008-B118328A8DA3}" destId="{CBC5187C-BE75-4B6E-9487-3465929DD9CE}" srcOrd="0" destOrd="0" presId="urn:microsoft.com/office/officeart/2005/8/layout/vList5"/>
    <dgm:cxn modelId="{CE57D585-2B1B-4628-B730-273456959462}" type="presParOf" srcId="{6C139BCA-6951-4565-B008-B118328A8DA3}" destId="{ACE25F13-C2AE-495F-8217-032FA035DC0F}" srcOrd="1" destOrd="0" presId="urn:microsoft.com/office/officeart/2005/8/layout/vList5"/>
    <dgm:cxn modelId="{814B0B77-3A5E-446A-BDE1-7A6F27A7E7FF}" type="presParOf" srcId="{E27E3BF5-578C-41F9-8FE7-870ED5C0D930}" destId="{DE09C156-54CB-401E-9456-F270DFAF9DCC}" srcOrd="7" destOrd="0" presId="urn:microsoft.com/office/officeart/2005/8/layout/vList5"/>
    <dgm:cxn modelId="{DEE49945-D937-44C8-A07D-848DE403547C}" type="presParOf" srcId="{E27E3BF5-578C-41F9-8FE7-870ED5C0D930}" destId="{6C51BE17-EEE8-447C-946A-31F25B9A938F}" srcOrd="8" destOrd="0" presId="urn:microsoft.com/office/officeart/2005/8/layout/vList5"/>
    <dgm:cxn modelId="{0051A150-E986-4336-B297-38F351EDC2C7}" type="presParOf" srcId="{6C51BE17-EEE8-447C-946A-31F25B9A938F}" destId="{6CDD63E8-6ADE-4635-9750-3A7CD8947AFC}" srcOrd="0" destOrd="0" presId="urn:microsoft.com/office/officeart/2005/8/layout/vList5"/>
    <dgm:cxn modelId="{0E0F52E7-767C-4561-A4B4-6FE02EFCAD5A}" type="presParOf" srcId="{6C51BE17-EEE8-447C-946A-31F25B9A938F}" destId="{90A1E82D-A44D-4080-AF61-CADA542F7348}" srcOrd="1" destOrd="0" presId="urn:microsoft.com/office/officeart/2005/8/layout/vList5"/>
    <dgm:cxn modelId="{E926E52E-AFB7-475E-A76B-B40BBD5BFEDC}" type="presParOf" srcId="{E27E3BF5-578C-41F9-8FE7-870ED5C0D930}" destId="{E1D53492-747F-4F05-9B5A-EBB135A44E93}" srcOrd="9" destOrd="0" presId="urn:microsoft.com/office/officeart/2005/8/layout/vList5"/>
    <dgm:cxn modelId="{F382163C-03AB-4861-8256-A01621084B31}" type="presParOf" srcId="{E27E3BF5-578C-41F9-8FE7-870ED5C0D930}" destId="{8B8E8331-38FE-4FAA-A654-DA124D9E0681}" srcOrd="10" destOrd="0" presId="urn:microsoft.com/office/officeart/2005/8/layout/vList5"/>
    <dgm:cxn modelId="{F77DB03C-889D-45C3-B213-E678B02C01B9}" type="presParOf" srcId="{8B8E8331-38FE-4FAA-A654-DA124D9E0681}" destId="{5E212539-AF21-488F-963A-0EBDBEBAB142}" srcOrd="0" destOrd="0" presId="urn:microsoft.com/office/officeart/2005/8/layout/vList5"/>
    <dgm:cxn modelId="{FC687C7A-41AE-45C2-ACCC-B63DF91FEABF}" type="presParOf" srcId="{8B8E8331-38FE-4FAA-A654-DA124D9E0681}" destId="{6D2C0742-C73E-4033-A425-FD27FEEB3D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DFF51-8079-47F8-88AC-1AFB2F0FADF0}">
      <dsp:nvSpPr>
        <dsp:cNvPr id="0" name=""/>
        <dsp:cNvSpPr/>
      </dsp:nvSpPr>
      <dsp:spPr>
        <a:xfrm rot="5400000">
          <a:off x="6383636" y="-2325450"/>
          <a:ext cx="1741207" cy="682752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a:latin typeface="Calibri Light" panose="020F0302020204030204"/>
            </a:rPr>
            <a:t>To provide a better understanding of the different types of compensation, especially as it relates to research</a:t>
          </a:r>
        </a:p>
      </dsp:txBody>
      <dsp:txXfrm rot="-5400000">
        <a:off x="3840480" y="302705"/>
        <a:ext cx="6742521" cy="1571209"/>
      </dsp:txXfrm>
    </dsp:sp>
    <dsp:sp modelId="{0BCCB1BD-E766-4E73-B538-3804579D506E}">
      <dsp:nvSpPr>
        <dsp:cNvPr id="0" name=""/>
        <dsp:cNvSpPr/>
      </dsp:nvSpPr>
      <dsp:spPr>
        <a:xfrm>
          <a:off x="0" y="54"/>
          <a:ext cx="3840480" cy="21765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US" sz="5600" kern="1200" dirty="0">
              <a:latin typeface="Calibri Light" panose="020F0302020204030204"/>
            </a:rPr>
            <a:t>Purpose</a:t>
          </a:r>
          <a:endParaRPr lang="en-US" sz="5600" kern="1200" dirty="0"/>
        </a:p>
      </dsp:txBody>
      <dsp:txXfrm>
        <a:off x="106248" y="106302"/>
        <a:ext cx="3627984" cy="1964013"/>
      </dsp:txXfrm>
    </dsp:sp>
    <dsp:sp modelId="{A2213660-918D-4679-92B8-CD0611743DDB}">
      <dsp:nvSpPr>
        <dsp:cNvPr id="0" name=""/>
        <dsp:cNvSpPr/>
      </dsp:nvSpPr>
      <dsp:spPr>
        <a:xfrm rot="5400000">
          <a:off x="6383636" y="-40116"/>
          <a:ext cx="1741207" cy="682752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a:latin typeface="Calibri Light" panose="020F0302020204030204"/>
            </a:rPr>
            <a:t>Differences between an employee and non-employee</a:t>
          </a:r>
        </a:p>
        <a:p>
          <a:pPr marL="228600" lvl="1" indent="-228600" algn="l" defTabSz="1022350" rtl="0">
            <a:lnSpc>
              <a:spcPct val="90000"/>
            </a:lnSpc>
            <a:spcBef>
              <a:spcPct val="0"/>
            </a:spcBef>
            <a:spcAft>
              <a:spcPct val="15000"/>
            </a:spcAft>
            <a:buChar char="•"/>
          </a:pPr>
          <a:r>
            <a:rPr lang="en-US" sz="2300" kern="1200" dirty="0">
              <a:latin typeface="Calibri Light" panose="020F0302020204030204"/>
            </a:rPr>
            <a:t>RA tuition needs to be proportionate to pay</a:t>
          </a:r>
          <a:endParaRPr lang="en-US" sz="2300" kern="1200" dirty="0"/>
        </a:p>
        <a:p>
          <a:pPr marL="228600" lvl="1" indent="-228600" algn="l" defTabSz="1022350" rtl="0">
            <a:lnSpc>
              <a:spcPct val="90000"/>
            </a:lnSpc>
            <a:spcBef>
              <a:spcPct val="0"/>
            </a:spcBef>
            <a:spcAft>
              <a:spcPct val="15000"/>
            </a:spcAft>
            <a:buChar char="•"/>
          </a:pPr>
          <a:r>
            <a:rPr lang="en-US" sz="2300" kern="1200" dirty="0">
              <a:latin typeface="Calibri Light" panose="020F0302020204030204"/>
            </a:rPr>
            <a:t>How to process Participant Support &amp; REU payments</a:t>
          </a:r>
        </a:p>
      </dsp:txBody>
      <dsp:txXfrm rot="-5400000">
        <a:off x="3840480" y="2588040"/>
        <a:ext cx="6742521" cy="1571209"/>
      </dsp:txXfrm>
    </dsp:sp>
    <dsp:sp modelId="{48379D96-693F-420F-B742-E83A1856A6B1}">
      <dsp:nvSpPr>
        <dsp:cNvPr id="0" name=""/>
        <dsp:cNvSpPr/>
      </dsp:nvSpPr>
      <dsp:spPr>
        <a:xfrm>
          <a:off x="0" y="2285389"/>
          <a:ext cx="3840480" cy="21765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rtl="0">
            <a:lnSpc>
              <a:spcPct val="90000"/>
            </a:lnSpc>
            <a:spcBef>
              <a:spcPct val="0"/>
            </a:spcBef>
            <a:spcAft>
              <a:spcPct val="35000"/>
            </a:spcAft>
            <a:buNone/>
          </a:pPr>
          <a:r>
            <a:rPr lang="en-US" sz="5600" kern="1200" dirty="0">
              <a:latin typeface="Calibri Light" panose="020F0302020204030204"/>
            </a:rPr>
            <a:t>Key Takeaways</a:t>
          </a:r>
          <a:endParaRPr lang="en-US" sz="5600" kern="1200" dirty="0"/>
        </a:p>
      </dsp:txBody>
      <dsp:txXfrm>
        <a:off x="106248" y="2391637"/>
        <a:ext cx="3627984" cy="1964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EF27A-CB82-40C4-B000-65EFD8751758}">
      <dsp:nvSpPr>
        <dsp:cNvPr id="0" name=""/>
        <dsp:cNvSpPr/>
      </dsp:nvSpPr>
      <dsp:spPr>
        <a:xfrm>
          <a:off x="0" y="97462"/>
          <a:ext cx="5348789" cy="133087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rtl="0">
            <a:lnSpc>
              <a:spcPct val="90000"/>
            </a:lnSpc>
            <a:spcBef>
              <a:spcPct val="0"/>
            </a:spcBef>
            <a:spcAft>
              <a:spcPct val="35000"/>
            </a:spcAft>
            <a:buNone/>
          </a:pPr>
          <a:r>
            <a:rPr lang="en-US" sz="3400" kern="1200" dirty="0">
              <a:latin typeface="Calibri Light" panose="020F0302020204030204"/>
            </a:rPr>
            <a:t>Employees</a:t>
          </a:r>
        </a:p>
        <a:p>
          <a:pPr marL="0" lvl="0" indent="0" algn="ctr" defTabSz="1511300" rtl="0">
            <a:lnSpc>
              <a:spcPct val="90000"/>
            </a:lnSpc>
            <a:spcBef>
              <a:spcPct val="0"/>
            </a:spcBef>
            <a:spcAft>
              <a:spcPct val="35000"/>
            </a:spcAft>
            <a:buNone/>
          </a:pPr>
          <a:r>
            <a:rPr lang="en-US" sz="2800" kern="1200" dirty="0">
              <a:latin typeface="Calibri Light" panose="020F0302020204030204"/>
            </a:rPr>
            <a:t>Salaries or Service Stipends*</a:t>
          </a:r>
        </a:p>
      </dsp:txBody>
      <dsp:txXfrm>
        <a:off x="0" y="97462"/>
        <a:ext cx="5348789" cy="1330878"/>
      </dsp:txXfrm>
    </dsp:sp>
    <dsp:sp modelId="{828C7257-E410-4037-A639-2D78165D7957}">
      <dsp:nvSpPr>
        <dsp:cNvPr id="0" name=""/>
        <dsp:cNvSpPr/>
      </dsp:nvSpPr>
      <dsp:spPr>
        <a:xfrm>
          <a:off x="55" y="1437896"/>
          <a:ext cx="5348789" cy="244579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latin typeface="Calibri Light" panose="020F0302020204030204"/>
            </a:rPr>
            <a:t>There is an expectation of services or deliverables</a:t>
          </a:r>
        </a:p>
        <a:p>
          <a:pPr marL="228600" lvl="1" indent="-228600" algn="l" defTabSz="1200150">
            <a:lnSpc>
              <a:spcPct val="90000"/>
            </a:lnSpc>
            <a:spcBef>
              <a:spcPct val="0"/>
            </a:spcBef>
            <a:spcAft>
              <a:spcPct val="15000"/>
            </a:spcAft>
            <a:buChar char="•"/>
          </a:pPr>
          <a:r>
            <a:rPr lang="en-US" sz="2700" kern="1200" dirty="0">
              <a:latin typeface="Calibri Light" panose="020F0302020204030204"/>
            </a:rPr>
            <a:t>Processed by </a:t>
          </a:r>
          <a:r>
            <a:rPr lang="en-US" sz="2700" b="1" u="sng" kern="1200" dirty="0">
              <a:latin typeface="Calibri Light" panose="020F0302020204030204"/>
            </a:rPr>
            <a:t>Payroll</a:t>
          </a:r>
        </a:p>
        <a:p>
          <a:pPr marL="228600" lvl="1" indent="-228600" algn="l" defTabSz="1200150">
            <a:lnSpc>
              <a:spcPct val="90000"/>
            </a:lnSpc>
            <a:spcBef>
              <a:spcPct val="0"/>
            </a:spcBef>
            <a:spcAft>
              <a:spcPct val="15000"/>
            </a:spcAft>
            <a:buChar char="•"/>
          </a:pPr>
          <a:r>
            <a:rPr lang="en-US" sz="2700" kern="1200" dirty="0">
              <a:latin typeface="Calibri Light" panose="020F0302020204030204"/>
            </a:rPr>
            <a:t>Payroll taxes are withheld</a:t>
          </a:r>
        </a:p>
        <a:p>
          <a:pPr marL="228600" lvl="1" indent="-228600" algn="l" defTabSz="1200150">
            <a:lnSpc>
              <a:spcPct val="90000"/>
            </a:lnSpc>
            <a:spcBef>
              <a:spcPct val="0"/>
            </a:spcBef>
            <a:spcAft>
              <a:spcPct val="15000"/>
            </a:spcAft>
            <a:buChar char="•"/>
          </a:pPr>
          <a:r>
            <a:rPr lang="en-US" sz="2700" kern="1200" dirty="0">
              <a:latin typeface="Calibri Light" panose="020F0302020204030204"/>
            </a:rPr>
            <a:t>Receives a W-2 in January</a:t>
          </a:r>
        </a:p>
      </dsp:txBody>
      <dsp:txXfrm>
        <a:off x="55" y="1437896"/>
        <a:ext cx="5348789" cy="2445795"/>
      </dsp:txXfrm>
    </dsp:sp>
    <dsp:sp modelId="{6497AE72-9F6C-414E-B443-751C5C469804}">
      <dsp:nvSpPr>
        <dsp:cNvPr id="0" name=""/>
        <dsp:cNvSpPr/>
      </dsp:nvSpPr>
      <dsp:spPr>
        <a:xfrm>
          <a:off x="6097675" y="107018"/>
          <a:ext cx="5348789" cy="133087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rtl="0">
            <a:lnSpc>
              <a:spcPct val="90000"/>
            </a:lnSpc>
            <a:spcBef>
              <a:spcPct val="0"/>
            </a:spcBef>
            <a:spcAft>
              <a:spcPct val="35000"/>
            </a:spcAft>
            <a:buNone/>
          </a:pPr>
          <a:r>
            <a:rPr lang="en-US" sz="3300" kern="1200" dirty="0">
              <a:latin typeface="Calibri Light" panose="020F0302020204030204"/>
            </a:rPr>
            <a:t>Non-Employees</a:t>
          </a:r>
        </a:p>
        <a:p>
          <a:pPr marL="0" lvl="0" indent="0" algn="ctr" defTabSz="1466850" rtl="0">
            <a:lnSpc>
              <a:spcPct val="90000"/>
            </a:lnSpc>
            <a:spcBef>
              <a:spcPct val="0"/>
            </a:spcBef>
            <a:spcAft>
              <a:spcPct val="35000"/>
            </a:spcAft>
            <a:buNone/>
          </a:pPr>
          <a:r>
            <a:rPr lang="en-US" sz="2800" kern="1200" dirty="0">
              <a:latin typeface="Calibri Light" panose="020F0302020204030204"/>
            </a:rPr>
            <a:t>Stipends or Non-Service Stipends</a:t>
          </a:r>
          <a:endParaRPr lang="en-US" sz="2800" kern="1200" dirty="0"/>
        </a:p>
      </dsp:txBody>
      <dsp:txXfrm>
        <a:off x="6097675" y="107018"/>
        <a:ext cx="5348789" cy="1330878"/>
      </dsp:txXfrm>
    </dsp:sp>
    <dsp:sp modelId="{A419B092-B787-4536-9F5F-AE9E1574A5A0}">
      <dsp:nvSpPr>
        <dsp:cNvPr id="0" name=""/>
        <dsp:cNvSpPr/>
      </dsp:nvSpPr>
      <dsp:spPr>
        <a:xfrm>
          <a:off x="6097675" y="1437896"/>
          <a:ext cx="5348789" cy="244579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latin typeface="Calibri Light" panose="020F0302020204030204"/>
            </a:rPr>
            <a:t>There is NO expectation of services or deliverables</a:t>
          </a:r>
        </a:p>
        <a:p>
          <a:pPr marL="228600" lvl="1" indent="-228600" algn="l" defTabSz="1200150" rtl="0">
            <a:lnSpc>
              <a:spcPct val="90000"/>
            </a:lnSpc>
            <a:spcBef>
              <a:spcPct val="0"/>
            </a:spcBef>
            <a:spcAft>
              <a:spcPct val="15000"/>
            </a:spcAft>
            <a:buChar char="•"/>
          </a:pPr>
          <a:r>
            <a:rPr lang="en-US" sz="2700" kern="1200" dirty="0">
              <a:latin typeface="Calibri Light" panose="020F0302020204030204"/>
            </a:rPr>
            <a:t>Processed by </a:t>
          </a:r>
          <a:r>
            <a:rPr lang="en-US" sz="2700" b="1" u="sng" kern="1200" dirty="0">
              <a:latin typeface="Calibri Light" panose="020F0302020204030204"/>
            </a:rPr>
            <a:t>AP</a:t>
          </a:r>
          <a:endParaRPr lang="en-US" sz="2700" b="1" u="sng" kern="1200" dirty="0"/>
        </a:p>
        <a:p>
          <a:pPr marL="228600" lvl="1" indent="-228600" algn="l" defTabSz="1200150" rtl="0">
            <a:lnSpc>
              <a:spcPct val="90000"/>
            </a:lnSpc>
            <a:spcBef>
              <a:spcPct val="0"/>
            </a:spcBef>
            <a:spcAft>
              <a:spcPct val="15000"/>
            </a:spcAft>
            <a:buChar char="•"/>
          </a:pPr>
          <a:r>
            <a:rPr lang="en-US" sz="2700" kern="1200" dirty="0">
              <a:latin typeface="Calibri Light" panose="020F0302020204030204"/>
            </a:rPr>
            <a:t>No taxes are withheld</a:t>
          </a:r>
        </a:p>
        <a:p>
          <a:pPr marL="228600" lvl="1" indent="-228600" algn="l" defTabSz="1200150" rtl="0">
            <a:lnSpc>
              <a:spcPct val="90000"/>
            </a:lnSpc>
            <a:spcBef>
              <a:spcPct val="0"/>
            </a:spcBef>
            <a:spcAft>
              <a:spcPct val="15000"/>
            </a:spcAft>
            <a:buChar char="•"/>
          </a:pPr>
          <a:r>
            <a:rPr lang="en-US" sz="2700" kern="1200" dirty="0">
              <a:latin typeface="Calibri Light" panose="020F0302020204030204"/>
            </a:rPr>
            <a:t>Receives a 1099/1098-T in January</a:t>
          </a:r>
        </a:p>
      </dsp:txBody>
      <dsp:txXfrm>
        <a:off x="6097675" y="1437896"/>
        <a:ext cx="5348789" cy="2445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EF27A-CB82-40C4-B000-65EFD8751758}">
      <dsp:nvSpPr>
        <dsp:cNvPr id="0" name=""/>
        <dsp:cNvSpPr/>
      </dsp:nvSpPr>
      <dsp:spPr>
        <a:xfrm>
          <a:off x="0" y="43518"/>
          <a:ext cx="5352938" cy="132670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rtl="0">
            <a:lnSpc>
              <a:spcPct val="90000"/>
            </a:lnSpc>
            <a:spcBef>
              <a:spcPct val="0"/>
            </a:spcBef>
            <a:spcAft>
              <a:spcPct val="35000"/>
            </a:spcAft>
            <a:buNone/>
          </a:pPr>
          <a:r>
            <a:rPr lang="en-US" sz="3400" kern="1200" dirty="0">
              <a:latin typeface="Calibri Light" panose="020F0302020204030204"/>
            </a:rPr>
            <a:t>Employees</a:t>
          </a:r>
        </a:p>
        <a:p>
          <a:pPr marL="0" lvl="0" indent="0" algn="ctr" defTabSz="1511300" rtl="0">
            <a:lnSpc>
              <a:spcPct val="90000"/>
            </a:lnSpc>
            <a:spcBef>
              <a:spcPct val="0"/>
            </a:spcBef>
            <a:spcAft>
              <a:spcPct val="35000"/>
            </a:spcAft>
            <a:buNone/>
          </a:pPr>
          <a:r>
            <a:rPr lang="en-US" sz="2800" kern="1200" dirty="0">
              <a:latin typeface="Calibri Light" panose="020F0302020204030204"/>
            </a:rPr>
            <a:t>Salaries or Service Stipends</a:t>
          </a:r>
        </a:p>
      </dsp:txBody>
      <dsp:txXfrm>
        <a:off x="0" y="43518"/>
        <a:ext cx="5352938" cy="1326705"/>
      </dsp:txXfrm>
    </dsp:sp>
    <dsp:sp modelId="{828C7257-E410-4037-A639-2D78165D7957}">
      <dsp:nvSpPr>
        <dsp:cNvPr id="0" name=""/>
        <dsp:cNvSpPr/>
      </dsp:nvSpPr>
      <dsp:spPr>
        <a:xfrm>
          <a:off x="55" y="1379749"/>
          <a:ext cx="5352938" cy="317047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a:latin typeface="Calibri Light" panose="020F0302020204030204"/>
            </a:rPr>
            <a:t>Faculty</a:t>
          </a:r>
        </a:p>
        <a:p>
          <a:pPr marL="285750" lvl="1" indent="-285750" algn="l" defTabSz="1555750">
            <a:lnSpc>
              <a:spcPct val="90000"/>
            </a:lnSpc>
            <a:spcBef>
              <a:spcPct val="0"/>
            </a:spcBef>
            <a:spcAft>
              <a:spcPct val="15000"/>
            </a:spcAft>
            <a:buChar char="•"/>
          </a:pPr>
          <a:r>
            <a:rPr lang="en-US" sz="3500" kern="1200" dirty="0">
              <a:latin typeface="Calibri Light" panose="020F0302020204030204"/>
            </a:rPr>
            <a:t>Staff</a:t>
          </a:r>
        </a:p>
        <a:p>
          <a:pPr marL="285750" lvl="1" indent="-285750" algn="l" defTabSz="1555750" rtl="0">
            <a:lnSpc>
              <a:spcPct val="90000"/>
            </a:lnSpc>
            <a:spcBef>
              <a:spcPct val="0"/>
            </a:spcBef>
            <a:spcAft>
              <a:spcPct val="15000"/>
            </a:spcAft>
            <a:buChar char="•"/>
          </a:pPr>
          <a:r>
            <a:rPr lang="en-US" sz="3500" kern="1200" dirty="0">
              <a:latin typeface="Calibri Light" panose="020F0302020204030204"/>
            </a:rPr>
            <a:t>Graduate RAs &amp; TAs</a:t>
          </a:r>
        </a:p>
        <a:p>
          <a:pPr marL="285750" lvl="1" indent="-285750" algn="l" defTabSz="1555750" rtl="0">
            <a:lnSpc>
              <a:spcPct val="90000"/>
            </a:lnSpc>
            <a:spcBef>
              <a:spcPct val="0"/>
            </a:spcBef>
            <a:spcAft>
              <a:spcPct val="15000"/>
            </a:spcAft>
            <a:buChar char="•"/>
          </a:pPr>
          <a:r>
            <a:rPr lang="en-US" sz="3500" kern="1200" dirty="0">
              <a:latin typeface="Calibri Light" panose="020F0302020204030204"/>
            </a:rPr>
            <a:t>Hourly (including Grad &amp; UG students)</a:t>
          </a:r>
        </a:p>
      </dsp:txBody>
      <dsp:txXfrm>
        <a:off x="55" y="1379749"/>
        <a:ext cx="5352938" cy="3170474"/>
      </dsp:txXfrm>
    </dsp:sp>
    <dsp:sp modelId="{6497AE72-9F6C-414E-B443-751C5C469804}">
      <dsp:nvSpPr>
        <dsp:cNvPr id="0" name=""/>
        <dsp:cNvSpPr/>
      </dsp:nvSpPr>
      <dsp:spPr>
        <a:xfrm>
          <a:off x="6102405" y="53044"/>
          <a:ext cx="5352938" cy="132670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rtl="0">
            <a:lnSpc>
              <a:spcPct val="90000"/>
            </a:lnSpc>
            <a:spcBef>
              <a:spcPct val="0"/>
            </a:spcBef>
            <a:spcAft>
              <a:spcPct val="35000"/>
            </a:spcAft>
            <a:buNone/>
          </a:pPr>
          <a:r>
            <a:rPr lang="en-US" sz="3300" kern="1200" dirty="0">
              <a:latin typeface="Calibri Light" panose="020F0302020204030204"/>
            </a:rPr>
            <a:t>Non-Employees</a:t>
          </a:r>
        </a:p>
        <a:p>
          <a:pPr marL="0" lvl="0" indent="0" algn="ctr" defTabSz="1466850" rtl="0">
            <a:lnSpc>
              <a:spcPct val="90000"/>
            </a:lnSpc>
            <a:spcBef>
              <a:spcPct val="0"/>
            </a:spcBef>
            <a:spcAft>
              <a:spcPct val="35000"/>
            </a:spcAft>
            <a:buNone/>
          </a:pPr>
          <a:r>
            <a:rPr lang="en-US" sz="2800" kern="1200" dirty="0">
              <a:latin typeface="Calibri Light" panose="020F0302020204030204"/>
            </a:rPr>
            <a:t>Stipends or Non-Service Stipends</a:t>
          </a:r>
          <a:endParaRPr lang="en-US" sz="2800" kern="1200" dirty="0"/>
        </a:p>
      </dsp:txBody>
      <dsp:txXfrm>
        <a:off x="6102405" y="53044"/>
        <a:ext cx="5352938" cy="1326705"/>
      </dsp:txXfrm>
    </dsp:sp>
    <dsp:sp modelId="{A419B092-B787-4536-9F5F-AE9E1574A5A0}">
      <dsp:nvSpPr>
        <dsp:cNvPr id="0" name=""/>
        <dsp:cNvSpPr/>
      </dsp:nvSpPr>
      <dsp:spPr>
        <a:xfrm>
          <a:off x="6102405" y="1379749"/>
          <a:ext cx="5352938" cy="317047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rtl="0">
            <a:lnSpc>
              <a:spcPct val="90000"/>
            </a:lnSpc>
            <a:spcBef>
              <a:spcPct val="0"/>
            </a:spcBef>
            <a:spcAft>
              <a:spcPct val="15000"/>
            </a:spcAft>
            <a:buChar char="•"/>
          </a:pPr>
          <a:r>
            <a:rPr lang="en-US" sz="3500" kern="1200" dirty="0">
              <a:latin typeface="Calibri Light" panose="020F0302020204030204"/>
            </a:rPr>
            <a:t>Fellowships</a:t>
          </a:r>
        </a:p>
        <a:p>
          <a:pPr marL="285750" lvl="1" indent="-285750" algn="l" defTabSz="1555750">
            <a:lnSpc>
              <a:spcPct val="90000"/>
            </a:lnSpc>
            <a:spcBef>
              <a:spcPct val="0"/>
            </a:spcBef>
            <a:spcAft>
              <a:spcPct val="15000"/>
            </a:spcAft>
            <a:buChar char="•"/>
          </a:pPr>
          <a:r>
            <a:rPr lang="en-US" sz="3500" kern="1200" dirty="0">
              <a:latin typeface="Calibri Light" panose="020F0302020204030204"/>
            </a:rPr>
            <a:t>Participants</a:t>
          </a:r>
          <a:endParaRPr lang="en-US" sz="3500" kern="1200" dirty="0"/>
        </a:p>
        <a:p>
          <a:pPr marL="285750" lvl="1" indent="-285750" algn="l" defTabSz="1555750" rtl="0">
            <a:lnSpc>
              <a:spcPct val="90000"/>
            </a:lnSpc>
            <a:spcBef>
              <a:spcPct val="0"/>
            </a:spcBef>
            <a:spcAft>
              <a:spcPct val="15000"/>
            </a:spcAft>
            <a:buChar char="•"/>
          </a:pPr>
          <a:r>
            <a:rPr lang="en-US" sz="3500" kern="1200" dirty="0">
              <a:latin typeface="Calibri Light" panose="020F0302020204030204"/>
            </a:rPr>
            <a:t>REU Students</a:t>
          </a:r>
        </a:p>
        <a:p>
          <a:pPr marL="285750" lvl="1" indent="-285750" algn="l" defTabSz="1555750">
            <a:lnSpc>
              <a:spcPct val="90000"/>
            </a:lnSpc>
            <a:spcBef>
              <a:spcPct val="0"/>
            </a:spcBef>
            <a:spcAft>
              <a:spcPct val="15000"/>
            </a:spcAft>
            <a:buChar char="•"/>
          </a:pPr>
          <a:r>
            <a:rPr lang="en-US" sz="3500" kern="1200" dirty="0">
              <a:latin typeface="Calibri Light" panose="020F0302020204030204"/>
            </a:rPr>
            <a:t>Honorariums</a:t>
          </a:r>
        </a:p>
      </dsp:txBody>
      <dsp:txXfrm>
        <a:off x="6102405" y="1379749"/>
        <a:ext cx="5352938" cy="3170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621AE-3C2D-484C-944F-87EA0E2D624A}">
      <dsp:nvSpPr>
        <dsp:cNvPr id="0" name=""/>
        <dsp:cNvSpPr/>
      </dsp:nvSpPr>
      <dsp:spPr>
        <a:xfrm rot="5400000">
          <a:off x="6354899" y="-2321052"/>
          <a:ext cx="1717793" cy="678945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Funds may be owed back to Mines if compensated incorrectly</a:t>
          </a:r>
        </a:p>
        <a:p>
          <a:pPr marL="228600" lvl="1" indent="-228600" algn="l" defTabSz="1111250">
            <a:lnSpc>
              <a:spcPct val="90000"/>
            </a:lnSpc>
            <a:spcBef>
              <a:spcPct val="0"/>
            </a:spcBef>
            <a:spcAft>
              <a:spcPct val="15000"/>
            </a:spcAft>
            <a:buChar char="•"/>
          </a:pPr>
          <a:r>
            <a:rPr lang="en-US" sz="2500" kern="1200" dirty="0"/>
            <a:t>Cannot correct previous calendar years due to reporting to IRS</a:t>
          </a:r>
        </a:p>
      </dsp:txBody>
      <dsp:txXfrm rot="-5400000">
        <a:off x="3819068" y="298635"/>
        <a:ext cx="6705599" cy="1550081"/>
      </dsp:txXfrm>
    </dsp:sp>
    <dsp:sp modelId="{1A6BE0BB-8753-4FCE-BFEB-3F6284602D24}">
      <dsp:nvSpPr>
        <dsp:cNvPr id="0" name=""/>
        <dsp:cNvSpPr/>
      </dsp:nvSpPr>
      <dsp:spPr>
        <a:xfrm>
          <a:off x="0" y="53"/>
          <a:ext cx="3819068" cy="21472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dirty="0"/>
            <a:t>Classification has tax implications</a:t>
          </a:r>
          <a:endParaRPr lang="en-US" sz="3400" kern="1200" dirty="0"/>
        </a:p>
      </dsp:txBody>
      <dsp:txXfrm>
        <a:off x="104820" y="104873"/>
        <a:ext cx="3609428" cy="1937602"/>
      </dsp:txXfrm>
    </dsp:sp>
    <dsp:sp modelId="{C53FA010-D2F5-4673-984C-3257FF78D166}">
      <dsp:nvSpPr>
        <dsp:cNvPr id="0" name=""/>
        <dsp:cNvSpPr/>
      </dsp:nvSpPr>
      <dsp:spPr>
        <a:xfrm rot="5400000">
          <a:off x="6354899" y="-66448"/>
          <a:ext cx="1717793" cy="678945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Expenses may be unallowable if paid incorrectly</a:t>
          </a:r>
        </a:p>
        <a:p>
          <a:pPr marL="228600" lvl="1" indent="-228600" algn="l" defTabSz="1111250">
            <a:lnSpc>
              <a:spcPct val="90000"/>
            </a:lnSpc>
            <a:spcBef>
              <a:spcPct val="0"/>
            </a:spcBef>
            <a:spcAft>
              <a:spcPct val="15000"/>
            </a:spcAft>
            <a:buChar char="•"/>
          </a:pPr>
          <a:r>
            <a:rPr lang="en-US" sz="2500" kern="1200" dirty="0"/>
            <a:t>Adjustment of indirect costs may over or under spend an award</a:t>
          </a:r>
        </a:p>
      </dsp:txBody>
      <dsp:txXfrm rot="-5400000">
        <a:off x="3819068" y="2553239"/>
        <a:ext cx="6705599" cy="1550081"/>
      </dsp:txXfrm>
    </dsp:sp>
    <dsp:sp modelId="{549AC7E0-1B6D-4BE7-8A03-A7D53681CFBB}">
      <dsp:nvSpPr>
        <dsp:cNvPr id="0" name=""/>
        <dsp:cNvSpPr/>
      </dsp:nvSpPr>
      <dsp:spPr>
        <a:xfrm>
          <a:off x="0" y="2254658"/>
          <a:ext cx="3819068" cy="21472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dirty="0"/>
            <a:t>Certain research award agreements have restrictions</a:t>
          </a:r>
          <a:endParaRPr lang="en-US" sz="3400" kern="1200" dirty="0"/>
        </a:p>
      </dsp:txBody>
      <dsp:txXfrm>
        <a:off x="104820" y="2359478"/>
        <a:ext cx="3609428" cy="1937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B1D0E-D68D-48C5-8CE5-A585D9C4B6B9}">
      <dsp:nvSpPr>
        <dsp:cNvPr id="0" name=""/>
        <dsp:cNvSpPr/>
      </dsp:nvSpPr>
      <dsp:spPr>
        <a:xfrm>
          <a:off x="1981022" y="412"/>
          <a:ext cx="3651418" cy="219085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rial"/>
              <a:cs typeface="Arial"/>
            </a:rPr>
            <a:t>Allowable and standard on RA &amp; TA contracts</a:t>
          </a:r>
        </a:p>
      </dsp:txBody>
      <dsp:txXfrm>
        <a:off x="1981022" y="412"/>
        <a:ext cx="3651418" cy="2190851"/>
      </dsp:txXfrm>
    </dsp:sp>
    <dsp:sp modelId="{C39CC033-BF8D-47B0-B2B7-B5DF32B3C64D}">
      <dsp:nvSpPr>
        <dsp:cNvPr id="0" name=""/>
        <dsp:cNvSpPr/>
      </dsp:nvSpPr>
      <dsp:spPr>
        <a:xfrm>
          <a:off x="5997583" y="412"/>
          <a:ext cx="3651418" cy="219085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rial"/>
              <a:cs typeface="Arial"/>
            </a:rPr>
            <a:t>RA / TA Salary Service Stipend is required in order to cover tuition </a:t>
          </a:r>
        </a:p>
      </dsp:txBody>
      <dsp:txXfrm>
        <a:off x="5997583" y="412"/>
        <a:ext cx="3651418" cy="2190851"/>
      </dsp:txXfrm>
    </dsp:sp>
    <dsp:sp modelId="{193247E4-CF8C-4281-A4CB-CB3AC7D5A84F}">
      <dsp:nvSpPr>
        <dsp:cNvPr id="0" name=""/>
        <dsp:cNvSpPr/>
      </dsp:nvSpPr>
      <dsp:spPr>
        <a:xfrm>
          <a:off x="3989303" y="2556405"/>
          <a:ext cx="3651418" cy="219085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a:cs typeface="Arial"/>
            </a:rPr>
            <a:t>Must be proportionate among </a:t>
          </a:r>
          <a:r>
            <a:rPr lang="en-US" sz="2900" b="1" u="sng" kern="1200" dirty="0">
              <a:latin typeface="Arial"/>
              <a:cs typeface="Arial"/>
            </a:rPr>
            <a:t>ALL</a:t>
          </a:r>
          <a:r>
            <a:rPr lang="en-US" sz="2900" kern="1200" dirty="0">
              <a:latin typeface="Arial"/>
              <a:cs typeface="Arial"/>
            </a:rPr>
            <a:t> indexes if one or more relates to research (4XXXXX)</a:t>
          </a:r>
          <a:endParaRPr lang="en-US" sz="2900" kern="1200" dirty="0"/>
        </a:p>
      </dsp:txBody>
      <dsp:txXfrm>
        <a:off x="3989303" y="2556405"/>
        <a:ext cx="3651418" cy="21908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11AAD-9813-45A5-89EC-46762DA86224}">
      <dsp:nvSpPr>
        <dsp:cNvPr id="0" name=""/>
        <dsp:cNvSpPr/>
      </dsp:nvSpPr>
      <dsp:spPr>
        <a:xfrm>
          <a:off x="9308657" y="1711122"/>
          <a:ext cx="649505" cy="444806"/>
        </a:xfrm>
        <a:custGeom>
          <a:avLst/>
          <a:gdLst/>
          <a:ahLst/>
          <a:cxnLst/>
          <a:rect l="0" t="0" r="0" b="0"/>
          <a:pathLst>
            <a:path>
              <a:moveTo>
                <a:pt x="0" y="0"/>
              </a:moveTo>
              <a:lnTo>
                <a:pt x="0" y="335229"/>
              </a:lnTo>
              <a:lnTo>
                <a:pt x="649505" y="335229"/>
              </a:lnTo>
              <a:lnTo>
                <a:pt x="649505" y="444806"/>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AD8D3B-247F-4026-8669-C58B0C68E345}">
      <dsp:nvSpPr>
        <dsp:cNvPr id="0" name=""/>
        <dsp:cNvSpPr/>
      </dsp:nvSpPr>
      <dsp:spPr>
        <a:xfrm>
          <a:off x="8411698" y="1711122"/>
          <a:ext cx="896959" cy="443146"/>
        </a:xfrm>
        <a:custGeom>
          <a:avLst/>
          <a:gdLst/>
          <a:ahLst/>
          <a:cxnLst/>
          <a:rect l="0" t="0" r="0" b="0"/>
          <a:pathLst>
            <a:path>
              <a:moveTo>
                <a:pt x="896959" y="0"/>
              </a:moveTo>
              <a:lnTo>
                <a:pt x="896959" y="333569"/>
              </a:lnTo>
              <a:lnTo>
                <a:pt x="0" y="333569"/>
              </a:lnTo>
              <a:lnTo>
                <a:pt x="0" y="443146"/>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08D408-18D5-4623-85B3-5893FB00CF7D}">
      <dsp:nvSpPr>
        <dsp:cNvPr id="0" name=""/>
        <dsp:cNvSpPr/>
      </dsp:nvSpPr>
      <dsp:spPr>
        <a:xfrm>
          <a:off x="5997636" y="753462"/>
          <a:ext cx="3311020" cy="206557"/>
        </a:xfrm>
        <a:custGeom>
          <a:avLst/>
          <a:gdLst/>
          <a:ahLst/>
          <a:cxnLst/>
          <a:rect l="0" t="0" r="0" b="0"/>
          <a:pathLst>
            <a:path>
              <a:moveTo>
                <a:pt x="0" y="0"/>
              </a:moveTo>
              <a:lnTo>
                <a:pt x="0" y="96980"/>
              </a:lnTo>
              <a:lnTo>
                <a:pt x="3311020" y="96980"/>
              </a:lnTo>
              <a:lnTo>
                <a:pt x="3311020" y="20655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1BFAE7-5369-4397-A110-FD953245A3C8}">
      <dsp:nvSpPr>
        <dsp:cNvPr id="0" name=""/>
        <dsp:cNvSpPr/>
      </dsp:nvSpPr>
      <dsp:spPr>
        <a:xfrm>
          <a:off x="6115685" y="4029632"/>
          <a:ext cx="1445691" cy="344008"/>
        </a:xfrm>
        <a:custGeom>
          <a:avLst/>
          <a:gdLst/>
          <a:ahLst/>
          <a:cxnLst/>
          <a:rect l="0" t="0" r="0" b="0"/>
          <a:pathLst>
            <a:path>
              <a:moveTo>
                <a:pt x="0" y="0"/>
              </a:moveTo>
              <a:lnTo>
                <a:pt x="0" y="234431"/>
              </a:lnTo>
              <a:lnTo>
                <a:pt x="1445691" y="234431"/>
              </a:lnTo>
              <a:lnTo>
                <a:pt x="1445691" y="34400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646946-0B8C-47B6-90AA-12B0EC411018}">
      <dsp:nvSpPr>
        <dsp:cNvPr id="0" name=""/>
        <dsp:cNvSpPr/>
      </dsp:nvSpPr>
      <dsp:spPr>
        <a:xfrm>
          <a:off x="6069965" y="4029632"/>
          <a:ext cx="91440" cy="344008"/>
        </a:xfrm>
        <a:custGeom>
          <a:avLst/>
          <a:gdLst/>
          <a:ahLst/>
          <a:cxnLst/>
          <a:rect l="0" t="0" r="0" b="0"/>
          <a:pathLst>
            <a:path>
              <a:moveTo>
                <a:pt x="45720" y="0"/>
              </a:moveTo>
              <a:lnTo>
                <a:pt x="45720" y="34400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B5803E-7E2A-4327-BBA0-BEAEAAEBA273}">
      <dsp:nvSpPr>
        <dsp:cNvPr id="0" name=""/>
        <dsp:cNvSpPr/>
      </dsp:nvSpPr>
      <dsp:spPr>
        <a:xfrm>
          <a:off x="4669994" y="4029632"/>
          <a:ext cx="1445691" cy="344008"/>
        </a:xfrm>
        <a:custGeom>
          <a:avLst/>
          <a:gdLst/>
          <a:ahLst/>
          <a:cxnLst/>
          <a:rect l="0" t="0" r="0" b="0"/>
          <a:pathLst>
            <a:path>
              <a:moveTo>
                <a:pt x="1445691" y="0"/>
              </a:moveTo>
              <a:lnTo>
                <a:pt x="1445691" y="234431"/>
              </a:lnTo>
              <a:lnTo>
                <a:pt x="0" y="234431"/>
              </a:lnTo>
              <a:lnTo>
                <a:pt x="0" y="34400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43B9F7-D723-40CB-8F71-24968EE580F7}">
      <dsp:nvSpPr>
        <dsp:cNvPr id="0" name=""/>
        <dsp:cNvSpPr/>
      </dsp:nvSpPr>
      <dsp:spPr>
        <a:xfrm>
          <a:off x="2677461" y="2897867"/>
          <a:ext cx="3438224" cy="380662"/>
        </a:xfrm>
        <a:custGeom>
          <a:avLst/>
          <a:gdLst/>
          <a:ahLst/>
          <a:cxnLst/>
          <a:rect l="0" t="0" r="0" b="0"/>
          <a:pathLst>
            <a:path>
              <a:moveTo>
                <a:pt x="0" y="0"/>
              </a:moveTo>
              <a:lnTo>
                <a:pt x="0" y="271085"/>
              </a:lnTo>
              <a:lnTo>
                <a:pt x="3438224" y="271085"/>
              </a:lnTo>
              <a:lnTo>
                <a:pt x="3438224" y="38066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9652D7-93EF-4B4C-A89E-2786766D8298}">
      <dsp:nvSpPr>
        <dsp:cNvPr id="0" name=""/>
        <dsp:cNvSpPr/>
      </dsp:nvSpPr>
      <dsp:spPr>
        <a:xfrm>
          <a:off x="1869171" y="4029632"/>
          <a:ext cx="722845" cy="344008"/>
        </a:xfrm>
        <a:custGeom>
          <a:avLst/>
          <a:gdLst/>
          <a:ahLst/>
          <a:cxnLst/>
          <a:rect l="0" t="0" r="0" b="0"/>
          <a:pathLst>
            <a:path>
              <a:moveTo>
                <a:pt x="0" y="0"/>
              </a:moveTo>
              <a:lnTo>
                <a:pt x="0" y="234431"/>
              </a:lnTo>
              <a:lnTo>
                <a:pt x="722845" y="234431"/>
              </a:lnTo>
              <a:lnTo>
                <a:pt x="722845" y="34400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D32804-4557-44C5-A1B2-5230287FC3DE}">
      <dsp:nvSpPr>
        <dsp:cNvPr id="0" name=""/>
        <dsp:cNvSpPr/>
      </dsp:nvSpPr>
      <dsp:spPr>
        <a:xfrm>
          <a:off x="1146325" y="4029632"/>
          <a:ext cx="722845" cy="344008"/>
        </a:xfrm>
        <a:custGeom>
          <a:avLst/>
          <a:gdLst/>
          <a:ahLst/>
          <a:cxnLst/>
          <a:rect l="0" t="0" r="0" b="0"/>
          <a:pathLst>
            <a:path>
              <a:moveTo>
                <a:pt x="722845" y="0"/>
              </a:moveTo>
              <a:lnTo>
                <a:pt x="722845" y="234431"/>
              </a:lnTo>
              <a:lnTo>
                <a:pt x="0" y="234431"/>
              </a:lnTo>
              <a:lnTo>
                <a:pt x="0" y="344008"/>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C4928B-C977-4798-94D1-3CFD070CAA76}">
      <dsp:nvSpPr>
        <dsp:cNvPr id="0" name=""/>
        <dsp:cNvSpPr/>
      </dsp:nvSpPr>
      <dsp:spPr>
        <a:xfrm>
          <a:off x="1869171" y="2897867"/>
          <a:ext cx="808289" cy="380662"/>
        </a:xfrm>
        <a:custGeom>
          <a:avLst/>
          <a:gdLst/>
          <a:ahLst/>
          <a:cxnLst/>
          <a:rect l="0" t="0" r="0" b="0"/>
          <a:pathLst>
            <a:path>
              <a:moveTo>
                <a:pt x="808289" y="0"/>
              </a:moveTo>
              <a:lnTo>
                <a:pt x="808289" y="271085"/>
              </a:lnTo>
              <a:lnTo>
                <a:pt x="0" y="271085"/>
              </a:lnTo>
              <a:lnTo>
                <a:pt x="0" y="380662"/>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B787BB-E699-4DD8-A47B-A6C4C25DB537}">
      <dsp:nvSpPr>
        <dsp:cNvPr id="0" name=""/>
        <dsp:cNvSpPr/>
      </dsp:nvSpPr>
      <dsp:spPr>
        <a:xfrm>
          <a:off x="2631729" y="1720285"/>
          <a:ext cx="91440" cy="426479"/>
        </a:xfrm>
        <a:custGeom>
          <a:avLst/>
          <a:gdLst/>
          <a:ahLst/>
          <a:cxnLst/>
          <a:rect l="0" t="0" r="0" b="0"/>
          <a:pathLst>
            <a:path>
              <a:moveTo>
                <a:pt x="45720" y="0"/>
              </a:moveTo>
              <a:lnTo>
                <a:pt x="45720" y="316903"/>
              </a:lnTo>
              <a:lnTo>
                <a:pt x="45731" y="316903"/>
              </a:lnTo>
              <a:lnTo>
                <a:pt x="45731" y="426479"/>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1AC9E0-DE42-4C0F-BEFF-4E93A49A2009}">
      <dsp:nvSpPr>
        <dsp:cNvPr id="0" name=""/>
        <dsp:cNvSpPr/>
      </dsp:nvSpPr>
      <dsp:spPr>
        <a:xfrm>
          <a:off x="2677449" y="753462"/>
          <a:ext cx="3320187" cy="215720"/>
        </a:xfrm>
        <a:custGeom>
          <a:avLst/>
          <a:gdLst/>
          <a:ahLst/>
          <a:cxnLst/>
          <a:rect l="0" t="0" r="0" b="0"/>
          <a:pathLst>
            <a:path>
              <a:moveTo>
                <a:pt x="3320187" y="0"/>
              </a:moveTo>
              <a:lnTo>
                <a:pt x="3320187" y="106143"/>
              </a:lnTo>
              <a:lnTo>
                <a:pt x="0" y="106143"/>
              </a:lnTo>
              <a:lnTo>
                <a:pt x="0" y="215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567B39-BDE6-45B3-A5F3-E6B99D51D6F1}">
      <dsp:nvSpPr>
        <dsp:cNvPr id="0" name=""/>
        <dsp:cNvSpPr/>
      </dsp:nvSpPr>
      <dsp:spPr>
        <a:xfrm>
          <a:off x="5406217" y="2360"/>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B060CF-66E8-4697-901D-FB6E954B579F}">
      <dsp:nvSpPr>
        <dsp:cNvPr id="0" name=""/>
        <dsp:cNvSpPr/>
      </dsp:nvSpPr>
      <dsp:spPr>
        <a:xfrm>
          <a:off x="5537644" y="127215"/>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Grad Contract Changes - Research</a:t>
          </a:r>
          <a:endParaRPr lang="en-US" sz="900" b="1" kern="1200" dirty="0"/>
        </a:p>
      </dsp:txBody>
      <dsp:txXfrm>
        <a:off x="5559643" y="149214"/>
        <a:ext cx="1138840" cy="707104"/>
      </dsp:txXfrm>
    </dsp:sp>
    <dsp:sp modelId="{9917A475-ED06-4867-8012-3AF7EAD7980A}">
      <dsp:nvSpPr>
        <dsp:cNvPr id="0" name=""/>
        <dsp:cNvSpPr/>
      </dsp:nvSpPr>
      <dsp:spPr>
        <a:xfrm>
          <a:off x="2086030" y="969183"/>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A6683-2708-4111-A2E8-751D326094CA}">
      <dsp:nvSpPr>
        <dsp:cNvPr id="0" name=""/>
        <dsp:cNvSpPr/>
      </dsp:nvSpPr>
      <dsp:spPr>
        <a:xfrm>
          <a:off x="2217456" y="1094038"/>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Current Semester</a:t>
          </a:r>
        </a:p>
      </dsp:txBody>
      <dsp:txXfrm>
        <a:off x="2239455" y="1116037"/>
        <a:ext cx="1138840" cy="707104"/>
      </dsp:txXfrm>
    </dsp:sp>
    <dsp:sp modelId="{00BFBA44-20C0-45F2-9298-E44F5ECF65EF}">
      <dsp:nvSpPr>
        <dsp:cNvPr id="0" name=""/>
        <dsp:cNvSpPr/>
      </dsp:nvSpPr>
      <dsp:spPr>
        <a:xfrm>
          <a:off x="2086041" y="2146765"/>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4985E-9776-43AC-94A0-0379F60F221C}">
      <dsp:nvSpPr>
        <dsp:cNvPr id="0" name=""/>
        <dsp:cNvSpPr/>
      </dsp:nvSpPr>
      <dsp:spPr>
        <a:xfrm>
          <a:off x="2217468" y="2271620"/>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Amend Contract in OnBase</a:t>
          </a:r>
        </a:p>
      </dsp:txBody>
      <dsp:txXfrm>
        <a:off x="2239467" y="2293619"/>
        <a:ext cx="1138840" cy="707104"/>
      </dsp:txXfrm>
    </dsp:sp>
    <dsp:sp modelId="{108C10F1-7219-4239-8CF0-5127FBCCE7DE}">
      <dsp:nvSpPr>
        <dsp:cNvPr id="0" name=""/>
        <dsp:cNvSpPr/>
      </dsp:nvSpPr>
      <dsp:spPr>
        <a:xfrm>
          <a:off x="1277751" y="3278530"/>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6AC7F-ECC8-4642-8401-9DD7526BF33B}">
      <dsp:nvSpPr>
        <dsp:cNvPr id="0" name=""/>
        <dsp:cNvSpPr/>
      </dsp:nvSpPr>
      <dsp:spPr>
        <a:xfrm>
          <a:off x="1409178" y="3403385"/>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Future Changes Only</a:t>
          </a:r>
        </a:p>
      </dsp:txBody>
      <dsp:txXfrm>
        <a:off x="1431177" y="3425384"/>
        <a:ext cx="1138840" cy="707104"/>
      </dsp:txXfrm>
    </dsp:sp>
    <dsp:sp modelId="{1DA6B587-E718-4632-A14E-7A548743EE6A}">
      <dsp:nvSpPr>
        <dsp:cNvPr id="0" name=""/>
        <dsp:cNvSpPr/>
      </dsp:nvSpPr>
      <dsp:spPr>
        <a:xfrm>
          <a:off x="554906" y="4373641"/>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80197-3645-405B-9B22-D90B5DDDD64B}">
      <dsp:nvSpPr>
        <dsp:cNvPr id="0" name=""/>
        <dsp:cNvSpPr/>
      </dsp:nvSpPr>
      <dsp:spPr>
        <a:xfrm>
          <a:off x="686332" y="4498496"/>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Indexes updated in Banner for future pays</a:t>
          </a:r>
        </a:p>
      </dsp:txBody>
      <dsp:txXfrm>
        <a:off x="708331" y="4520495"/>
        <a:ext cx="1138840" cy="707104"/>
      </dsp:txXfrm>
    </dsp:sp>
    <dsp:sp modelId="{C515E6FD-BB30-4EB6-A83D-B50555D1E40E}">
      <dsp:nvSpPr>
        <dsp:cNvPr id="0" name=""/>
        <dsp:cNvSpPr/>
      </dsp:nvSpPr>
      <dsp:spPr>
        <a:xfrm>
          <a:off x="2000597" y="4373641"/>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871A2-2A57-420E-B659-255C64A25BE0}">
      <dsp:nvSpPr>
        <dsp:cNvPr id="0" name=""/>
        <dsp:cNvSpPr/>
      </dsp:nvSpPr>
      <dsp:spPr>
        <a:xfrm>
          <a:off x="2132024" y="4498496"/>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Tuition reallocated proportionately</a:t>
          </a:r>
        </a:p>
      </dsp:txBody>
      <dsp:txXfrm>
        <a:off x="2154023" y="4520495"/>
        <a:ext cx="1138840" cy="707104"/>
      </dsp:txXfrm>
    </dsp:sp>
    <dsp:sp modelId="{B0C942AF-A336-4487-BB07-9004EA2DC6FD}">
      <dsp:nvSpPr>
        <dsp:cNvPr id="0" name=""/>
        <dsp:cNvSpPr/>
      </dsp:nvSpPr>
      <dsp:spPr>
        <a:xfrm>
          <a:off x="5524266" y="3278530"/>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6F9C31-CB4C-4E18-91D1-7C621C8E6977}">
      <dsp:nvSpPr>
        <dsp:cNvPr id="0" name=""/>
        <dsp:cNvSpPr/>
      </dsp:nvSpPr>
      <dsp:spPr>
        <a:xfrm>
          <a:off x="5655692" y="3403385"/>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Past or Past &amp; Future Changes</a:t>
          </a:r>
        </a:p>
      </dsp:txBody>
      <dsp:txXfrm>
        <a:off x="5677691" y="3425384"/>
        <a:ext cx="1138840" cy="707104"/>
      </dsp:txXfrm>
    </dsp:sp>
    <dsp:sp modelId="{FE785051-F17C-4F72-B323-05A40312FD5C}">
      <dsp:nvSpPr>
        <dsp:cNvPr id="0" name=""/>
        <dsp:cNvSpPr/>
      </dsp:nvSpPr>
      <dsp:spPr>
        <a:xfrm>
          <a:off x="4078575" y="4373641"/>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E864B-30D3-4AAC-9034-5DAC242B434F}">
      <dsp:nvSpPr>
        <dsp:cNvPr id="0" name=""/>
        <dsp:cNvSpPr/>
      </dsp:nvSpPr>
      <dsp:spPr>
        <a:xfrm>
          <a:off x="4210001" y="4498496"/>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Indexes updated in Banner for future pays</a:t>
          </a:r>
        </a:p>
      </dsp:txBody>
      <dsp:txXfrm>
        <a:off x="4232000" y="4520495"/>
        <a:ext cx="1138840" cy="707104"/>
      </dsp:txXfrm>
    </dsp:sp>
    <dsp:sp modelId="{A636C9B8-17FD-48E7-8341-5E34985B6B8B}">
      <dsp:nvSpPr>
        <dsp:cNvPr id="0" name=""/>
        <dsp:cNvSpPr/>
      </dsp:nvSpPr>
      <dsp:spPr>
        <a:xfrm>
          <a:off x="5524266" y="4373641"/>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30360E-C4F6-4DB8-802A-BACBB2511B3A}">
      <dsp:nvSpPr>
        <dsp:cNvPr id="0" name=""/>
        <dsp:cNvSpPr/>
      </dsp:nvSpPr>
      <dsp:spPr>
        <a:xfrm>
          <a:off x="5655692" y="4498496"/>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Tuition reallocated proportionately</a:t>
          </a:r>
        </a:p>
      </dsp:txBody>
      <dsp:txXfrm>
        <a:off x="5677691" y="4520495"/>
        <a:ext cx="1138840" cy="707104"/>
      </dsp:txXfrm>
    </dsp:sp>
    <dsp:sp modelId="{02E35B95-215A-4C08-A05B-427AF623C7DF}">
      <dsp:nvSpPr>
        <dsp:cNvPr id="0" name=""/>
        <dsp:cNvSpPr/>
      </dsp:nvSpPr>
      <dsp:spPr>
        <a:xfrm>
          <a:off x="6969957" y="4373641"/>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E1E0E-BECB-4342-BDE5-DE6FEB04E1E1}">
      <dsp:nvSpPr>
        <dsp:cNvPr id="0" name=""/>
        <dsp:cNvSpPr/>
      </dsp:nvSpPr>
      <dsp:spPr>
        <a:xfrm>
          <a:off x="7101384" y="4498496"/>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Submit Payroll Reallocation for</a:t>
          </a:r>
          <a:r>
            <a:rPr lang="en-US" sz="900" b="1" kern="1200" dirty="0"/>
            <a:t> </a:t>
          </a:r>
          <a:r>
            <a:rPr lang="en-US" sz="900" b="1" kern="1200" dirty="0">
              <a:latin typeface="Calibri Light" panose="020F0302020204030204"/>
            </a:rPr>
            <a:t>changes needed to </a:t>
          </a:r>
          <a:r>
            <a:rPr lang="en-US" sz="900" b="1" u="none" kern="1200" baseline="0" dirty="0">
              <a:latin typeface="Calibri Light" panose="020F0302020204030204"/>
            </a:rPr>
            <a:t>pay already processed</a:t>
          </a:r>
          <a:endParaRPr lang="en-US" sz="900" b="1" u="none" kern="1200" baseline="0" dirty="0"/>
        </a:p>
      </dsp:txBody>
      <dsp:txXfrm>
        <a:off x="7123383" y="4520495"/>
        <a:ext cx="1138840" cy="707104"/>
      </dsp:txXfrm>
    </dsp:sp>
    <dsp:sp modelId="{DB51F1EC-09F7-4EB2-B727-2CD04A639E8C}">
      <dsp:nvSpPr>
        <dsp:cNvPr id="0" name=""/>
        <dsp:cNvSpPr/>
      </dsp:nvSpPr>
      <dsp:spPr>
        <a:xfrm>
          <a:off x="8717238" y="960019"/>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7D63E-5C8D-4E24-8FE2-3C9F8025BF0E}">
      <dsp:nvSpPr>
        <dsp:cNvPr id="0" name=""/>
        <dsp:cNvSpPr/>
      </dsp:nvSpPr>
      <dsp:spPr>
        <a:xfrm>
          <a:off x="8848664" y="1084875"/>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Previous Semester</a:t>
          </a:r>
        </a:p>
      </dsp:txBody>
      <dsp:txXfrm>
        <a:off x="8870663" y="1106874"/>
        <a:ext cx="1138840" cy="707104"/>
      </dsp:txXfrm>
    </dsp:sp>
    <dsp:sp modelId="{D9D7A859-DE9C-44A3-96C9-44E476C31235}">
      <dsp:nvSpPr>
        <dsp:cNvPr id="0" name=""/>
        <dsp:cNvSpPr/>
      </dsp:nvSpPr>
      <dsp:spPr>
        <a:xfrm>
          <a:off x="7820278" y="2154269"/>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B688E9-3D39-4339-A179-6D49DF1AA874}">
      <dsp:nvSpPr>
        <dsp:cNvPr id="0" name=""/>
        <dsp:cNvSpPr/>
      </dsp:nvSpPr>
      <dsp:spPr>
        <a:xfrm>
          <a:off x="7951705" y="2279124"/>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Submit Payroll Reallocation</a:t>
          </a:r>
        </a:p>
      </dsp:txBody>
      <dsp:txXfrm>
        <a:off x="7973704" y="2301123"/>
        <a:ext cx="1138840" cy="707104"/>
      </dsp:txXfrm>
    </dsp:sp>
    <dsp:sp modelId="{26AB6256-146C-4015-9F66-6DC8FAAC8027}">
      <dsp:nvSpPr>
        <dsp:cNvPr id="0" name=""/>
        <dsp:cNvSpPr/>
      </dsp:nvSpPr>
      <dsp:spPr>
        <a:xfrm>
          <a:off x="9366744" y="2155928"/>
          <a:ext cx="1182838" cy="7511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9DCFB-D6F4-43E4-918D-C8F7873B8AC8}">
      <dsp:nvSpPr>
        <dsp:cNvPr id="0" name=""/>
        <dsp:cNvSpPr/>
      </dsp:nvSpPr>
      <dsp:spPr>
        <a:xfrm>
          <a:off x="9498170" y="2280784"/>
          <a:ext cx="1182838" cy="75110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Calibri Light" panose="020F0302020204030204"/>
            </a:rPr>
            <a:t>ORA will reallocate tuition proportionate to pay</a:t>
          </a:r>
        </a:p>
      </dsp:txBody>
      <dsp:txXfrm>
        <a:off x="9520169" y="2302783"/>
        <a:ext cx="1138840" cy="7071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9E8D8-CF8A-410D-B903-2C7D4B9D3005}">
      <dsp:nvSpPr>
        <dsp:cNvPr id="0" name=""/>
        <dsp:cNvSpPr/>
      </dsp:nvSpPr>
      <dsp:spPr>
        <a:xfrm rot="5400000">
          <a:off x="6793101" y="-2839867"/>
          <a:ext cx="909715" cy="682160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latin typeface="Calibri Light" panose="020F0302020204030204"/>
            </a:rPr>
            <a:t>Award provided to an individual to offset the cost of education.</a:t>
          </a:r>
        </a:p>
        <a:p>
          <a:pPr marL="171450" lvl="1" indent="-171450" algn="l" defTabSz="711200">
            <a:lnSpc>
              <a:spcPct val="90000"/>
            </a:lnSpc>
            <a:spcBef>
              <a:spcPct val="0"/>
            </a:spcBef>
            <a:spcAft>
              <a:spcPct val="15000"/>
            </a:spcAft>
            <a:buChar char="•"/>
          </a:pPr>
          <a:r>
            <a:rPr lang="en-US" sz="1600" kern="1200" dirty="0">
              <a:latin typeface="Calibri Light" panose="020F0302020204030204"/>
            </a:rPr>
            <a:t>Fellowships posted on a research program must be part of a formal fellowship program identified by the Sponsor.</a:t>
          </a:r>
          <a:endParaRPr lang="en-US" sz="1600" kern="1200" dirty="0"/>
        </a:p>
      </dsp:txBody>
      <dsp:txXfrm rot="-5400000">
        <a:off x="3837155" y="160488"/>
        <a:ext cx="6777199" cy="820897"/>
      </dsp:txXfrm>
    </dsp:sp>
    <dsp:sp modelId="{0BCCB1BD-E766-4E73-B538-3804579D506E}">
      <dsp:nvSpPr>
        <dsp:cNvPr id="0" name=""/>
        <dsp:cNvSpPr/>
      </dsp:nvSpPr>
      <dsp:spPr>
        <a:xfrm>
          <a:off x="0" y="2364"/>
          <a:ext cx="3837154" cy="113714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dirty="0">
              <a:latin typeface="Calibri Light" panose="020F0302020204030204"/>
            </a:rPr>
            <a:t>Graduate Fellowships</a:t>
          </a:r>
          <a:endParaRPr lang="en-US" sz="3200" kern="1200" dirty="0"/>
        </a:p>
      </dsp:txBody>
      <dsp:txXfrm>
        <a:off x="55511" y="57875"/>
        <a:ext cx="3726132" cy="1026121"/>
      </dsp:txXfrm>
    </dsp:sp>
    <dsp:sp modelId="{58E799CB-0678-4F9C-9F27-1E06C4627AE1}">
      <dsp:nvSpPr>
        <dsp:cNvPr id="0" name=""/>
        <dsp:cNvSpPr/>
      </dsp:nvSpPr>
      <dsp:spPr>
        <a:xfrm rot="5400000">
          <a:off x="6793101" y="-1645866"/>
          <a:ext cx="909715" cy="682160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latin typeface="Calibri Light" panose="020F0302020204030204"/>
            </a:rPr>
            <a:t>Payment for participating in a training or learning opportunity in the participants areas of research.</a:t>
          </a:r>
          <a:endParaRPr lang="en-US" sz="1600" kern="1200" dirty="0"/>
        </a:p>
      </dsp:txBody>
      <dsp:txXfrm rot="-5400000">
        <a:off x="3837155" y="1354489"/>
        <a:ext cx="6777199" cy="820897"/>
      </dsp:txXfrm>
    </dsp:sp>
    <dsp:sp modelId="{21C4A87E-0D3B-4575-8E44-A7086EDE6887}">
      <dsp:nvSpPr>
        <dsp:cNvPr id="0" name=""/>
        <dsp:cNvSpPr/>
      </dsp:nvSpPr>
      <dsp:spPr>
        <a:xfrm>
          <a:off x="0" y="1196365"/>
          <a:ext cx="3837154" cy="113714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dirty="0">
              <a:latin typeface="Calibri Light" panose="020F0302020204030204"/>
            </a:rPr>
            <a:t>Participant Support</a:t>
          </a:r>
          <a:endParaRPr lang="en-US" sz="3200" kern="1200" dirty="0"/>
        </a:p>
      </dsp:txBody>
      <dsp:txXfrm>
        <a:off x="55511" y="1251876"/>
        <a:ext cx="3726132" cy="1026121"/>
      </dsp:txXfrm>
    </dsp:sp>
    <dsp:sp modelId="{43724142-950F-40A5-83E5-6DAA306D7D15}">
      <dsp:nvSpPr>
        <dsp:cNvPr id="0" name=""/>
        <dsp:cNvSpPr/>
      </dsp:nvSpPr>
      <dsp:spPr>
        <a:xfrm rot="5400000">
          <a:off x="6793101" y="-451865"/>
          <a:ext cx="909715" cy="682160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0" kern="1200" dirty="0">
              <a:latin typeface="Calibri Light" panose="020F0302020204030204"/>
            </a:rPr>
            <a:t>Research Experiences for Undergraduates (REU) programs supports active research participation by undergraduate students</a:t>
          </a:r>
        </a:p>
        <a:p>
          <a:pPr marL="171450" lvl="1" indent="-171450" algn="l" defTabSz="755650" rtl="0">
            <a:lnSpc>
              <a:spcPct val="90000"/>
            </a:lnSpc>
            <a:spcBef>
              <a:spcPct val="0"/>
            </a:spcBef>
            <a:spcAft>
              <a:spcPct val="15000"/>
            </a:spcAft>
            <a:buChar char="•"/>
          </a:pPr>
          <a:r>
            <a:rPr lang="en-US" sz="1700" kern="1200" dirty="0">
              <a:latin typeface="Calibri Light" panose="020F0302020204030204"/>
            </a:rPr>
            <a:t>This is </a:t>
          </a:r>
          <a:r>
            <a:rPr lang="en-US" sz="1700" b="1" kern="1200" dirty="0">
              <a:solidFill>
                <a:srgbClr val="D2492A"/>
              </a:solidFill>
              <a:latin typeface="Calibri Light" panose="020F0302020204030204"/>
            </a:rPr>
            <a:t>not</a:t>
          </a:r>
          <a:r>
            <a:rPr lang="en-US" sz="1700" kern="1200" dirty="0">
              <a:latin typeface="Calibri Light" panose="020F0302020204030204"/>
            </a:rPr>
            <a:t> the Mines REU program</a:t>
          </a:r>
        </a:p>
      </dsp:txBody>
      <dsp:txXfrm rot="-5400000">
        <a:off x="3837155" y="2548490"/>
        <a:ext cx="6777199" cy="820897"/>
      </dsp:txXfrm>
    </dsp:sp>
    <dsp:sp modelId="{22B261BB-7FC4-422B-B645-A19E808C4458}">
      <dsp:nvSpPr>
        <dsp:cNvPr id="0" name=""/>
        <dsp:cNvSpPr/>
      </dsp:nvSpPr>
      <dsp:spPr>
        <a:xfrm>
          <a:off x="0" y="2390366"/>
          <a:ext cx="3837154" cy="113714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dirty="0">
              <a:latin typeface="Calibri Light" panose="020F0302020204030204"/>
            </a:rPr>
            <a:t>Federal REU Programs</a:t>
          </a:r>
          <a:endParaRPr lang="en-US" sz="3200" kern="1200" dirty="0"/>
        </a:p>
      </dsp:txBody>
      <dsp:txXfrm>
        <a:off x="55511" y="2445877"/>
        <a:ext cx="3726132" cy="1026121"/>
      </dsp:txXfrm>
    </dsp:sp>
    <dsp:sp modelId="{D2204033-159B-47D2-95E5-8CDEF0661149}">
      <dsp:nvSpPr>
        <dsp:cNvPr id="0" name=""/>
        <dsp:cNvSpPr/>
      </dsp:nvSpPr>
      <dsp:spPr>
        <a:xfrm rot="5400000">
          <a:off x="6793101" y="742135"/>
          <a:ext cx="909715" cy="682160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0" kern="1200" dirty="0">
              <a:latin typeface="Calibri Light" panose="020F0302020204030204"/>
            </a:rPr>
            <a:t>Compensation made as a "thank you" and gesture of goodwill and appreciation. Usually used for a guest speaker or lecturer.</a:t>
          </a:r>
        </a:p>
      </dsp:txBody>
      <dsp:txXfrm rot="-5400000">
        <a:off x="3837155" y="3742491"/>
        <a:ext cx="6777199" cy="820897"/>
      </dsp:txXfrm>
    </dsp:sp>
    <dsp:sp modelId="{CBC5187C-BE75-4B6E-9487-3465929DD9CE}">
      <dsp:nvSpPr>
        <dsp:cNvPr id="0" name=""/>
        <dsp:cNvSpPr/>
      </dsp:nvSpPr>
      <dsp:spPr>
        <a:xfrm>
          <a:off x="0" y="3584367"/>
          <a:ext cx="3837154" cy="113714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Light" panose="020F0302020204030204"/>
            </a:rPr>
            <a:t>Honorariums</a:t>
          </a:r>
        </a:p>
      </dsp:txBody>
      <dsp:txXfrm>
        <a:off x="55511" y="3639878"/>
        <a:ext cx="3726132" cy="10261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EDA2B-B22D-454A-88BE-35BB91E95453}">
      <dsp:nvSpPr>
        <dsp:cNvPr id="0" name=""/>
        <dsp:cNvSpPr/>
      </dsp:nvSpPr>
      <dsp:spPr>
        <a:xfrm rot="5400000">
          <a:off x="6945796" y="-3031804"/>
          <a:ext cx="604323" cy="682160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a:latin typeface="Calibri Light" panose="020F0302020204030204"/>
            </a:rPr>
            <a:t>Cannot be a Mines employee already being paid from the main project</a:t>
          </a:r>
        </a:p>
        <a:p>
          <a:pPr marL="114300" lvl="1" indent="-114300" algn="l" defTabSz="577850" rtl="0">
            <a:lnSpc>
              <a:spcPct val="90000"/>
            </a:lnSpc>
            <a:spcBef>
              <a:spcPct val="0"/>
            </a:spcBef>
            <a:spcAft>
              <a:spcPct val="15000"/>
            </a:spcAft>
            <a:buChar char="•"/>
          </a:pPr>
          <a:r>
            <a:rPr lang="en-US" sz="1300" kern="1200" dirty="0">
              <a:latin typeface="Calibri Light" panose="020F0302020204030204"/>
            </a:rPr>
            <a:t>Payment made through AP</a:t>
          </a:r>
        </a:p>
      </dsp:txBody>
      <dsp:txXfrm rot="-5400000">
        <a:off x="3837154" y="106339"/>
        <a:ext cx="6792107" cy="545321"/>
      </dsp:txXfrm>
    </dsp:sp>
    <dsp:sp modelId="{0BCCB1BD-E766-4E73-B538-3804579D506E}">
      <dsp:nvSpPr>
        <dsp:cNvPr id="0" name=""/>
        <dsp:cNvSpPr/>
      </dsp:nvSpPr>
      <dsp:spPr>
        <a:xfrm>
          <a:off x="0" y="1297"/>
          <a:ext cx="3837154" cy="7554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Light" panose="020F0302020204030204"/>
            </a:rPr>
            <a:t>5863: Participant Support Stipend</a:t>
          </a:r>
          <a:endParaRPr lang="en-US" sz="2100" kern="1200" dirty="0"/>
        </a:p>
      </dsp:txBody>
      <dsp:txXfrm>
        <a:off x="36876" y="38173"/>
        <a:ext cx="3763402" cy="681652"/>
      </dsp:txXfrm>
    </dsp:sp>
    <dsp:sp modelId="{A2029CB6-ED77-480C-8603-06EC56DCDF21}">
      <dsp:nvSpPr>
        <dsp:cNvPr id="0" name=""/>
        <dsp:cNvSpPr/>
      </dsp:nvSpPr>
      <dsp:spPr>
        <a:xfrm rot="5400000">
          <a:off x="6945796" y="-2238628"/>
          <a:ext cx="604323" cy="682160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a:latin typeface="Calibri Light" panose="020F0302020204030204"/>
            </a:rPr>
            <a:t>For undergraduate students; can be a Mines or non-Mines student</a:t>
          </a:r>
        </a:p>
        <a:p>
          <a:pPr marL="114300" lvl="1" indent="-114300" algn="l" defTabSz="577850" rtl="0">
            <a:lnSpc>
              <a:spcPct val="90000"/>
            </a:lnSpc>
            <a:spcBef>
              <a:spcPct val="0"/>
            </a:spcBef>
            <a:spcAft>
              <a:spcPct val="15000"/>
            </a:spcAft>
            <a:buChar char="•"/>
          </a:pPr>
          <a:r>
            <a:rPr lang="en-US" sz="1300" kern="1200" dirty="0">
              <a:latin typeface="Calibri Light" panose="020F0302020204030204"/>
            </a:rPr>
            <a:t>Payment is made through AP</a:t>
          </a:r>
        </a:p>
      </dsp:txBody>
      <dsp:txXfrm rot="-5400000">
        <a:off x="3837154" y="899515"/>
        <a:ext cx="6792107" cy="545321"/>
      </dsp:txXfrm>
    </dsp:sp>
    <dsp:sp modelId="{21C4A87E-0D3B-4575-8E44-A7086EDE6887}">
      <dsp:nvSpPr>
        <dsp:cNvPr id="0" name=""/>
        <dsp:cNvSpPr/>
      </dsp:nvSpPr>
      <dsp:spPr>
        <a:xfrm>
          <a:off x="0" y="794472"/>
          <a:ext cx="3837154" cy="7554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Light" panose="020F0302020204030204"/>
            </a:rPr>
            <a:t>5582: REU Stipend</a:t>
          </a:r>
          <a:endParaRPr lang="en-US" sz="2100" kern="1200" dirty="0"/>
        </a:p>
      </dsp:txBody>
      <dsp:txXfrm>
        <a:off x="36876" y="831348"/>
        <a:ext cx="3763402" cy="681652"/>
      </dsp:txXfrm>
    </dsp:sp>
    <dsp:sp modelId="{144DCF9A-909E-4855-9D8A-904A308F5489}">
      <dsp:nvSpPr>
        <dsp:cNvPr id="0" name=""/>
        <dsp:cNvSpPr/>
      </dsp:nvSpPr>
      <dsp:spPr>
        <a:xfrm rot="5400000">
          <a:off x="6945796" y="-1445453"/>
          <a:ext cx="604323" cy="682160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a:latin typeface="Calibri Light" panose="020F0302020204030204"/>
            </a:rPr>
            <a:t>For long term housing</a:t>
          </a:r>
        </a:p>
        <a:p>
          <a:pPr marL="114300" lvl="1" indent="-114300" algn="l" defTabSz="577850">
            <a:lnSpc>
              <a:spcPct val="90000"/>
            </a:lnSpc>
            <a:spcBef>
              <a:spcPct val="0"/>
            </a:spcBef>
            <a:spcAft>
              <a:spcPct val="15000"/>
            </a:spcAft>
            <a:buChar char="•"/>
          </a:pPr>
          <a:r>
            <a:rPr lang="en-US" sz="1300" kern="1200" dirty="0">
              <a:latin typeface="Calibri Light" panose="020F0302020204030204"/>
            </a:rPr>
            <a:t>Local participants are not entitled to these reimbursements</a:t>
          </a:r>
          <a:endParaRPr lang="en-US" sz="1300" kern="1200" dirty="0"/>
        </a:p>
      </dsp:txBody>
      <dsp:txXfrm rot="-5400000">
        <a:off x="3837154" y="1692690"/>
        <a:ext cx="6792107" cy="545321"/>
      </dsp:txXfrm>
    </dsp:sp>
    <dsp:sp modelId="{22B261BB-7FC4-422B-B645-A19E808C4458}">
      <dsp:nvSpPr>
        <dsp:cNvPr id="0" name=""/>
        <dsp:cNvSpPr/>
      </dsp:nvSpPr>
      <dsp:spPr>
        <a:xfrm>
          <a:off x="0" y="1587647"/>
          <a:ext cx="3837154" cy="7554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Light" panose="020F0302020204030204"/>
            </a:rPr>
            <a:t>5864: Housing</a:t>
          </a:r>
          <a:endParaRPr lang="en-US" sz="2100" kern="1200" dirty="0"/>
        </a:p>
      </dsp:txBody>
      <dsp:txXfrm>
        <a:off x="36876" y="1624523"/>
        <a:ext cx="3763402" cy="681652"/>
      </dsp:txXfrm>
    </dsp:sp>
    <dsp:sp modelId="{ACE25F13-C2AE-495F-8217-032FA035DC0F}">
      <dsp:nvSpPr>
        <dsp:cNvPr id="0" name=""/>
        <dsp:cNvSpPr/>
      </dsp:nvSpPr>
      <dsp:spPr>
        <a:xfrm rot="5400000">
          <a:off x="6945796" y="-652278"/>
          <a:ext cx="604323" cy="682160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a:latin typeface="Calibri Light" panose="020F0302020204030204"/>
            </a:rPr>
            <a:t>For the participant's use</a:t>
          </a:r>
        </a:p>
        <a:p>
          <a:pPr marL="114300" lvl="1" indent="-114300" algn="l" defTabSz="577850" rtl="0">
            <a:lnSpc>
              <a:spcPct val="90000"/>
            </a:lnSpc>
            <a:spcBef>
              <a:spcPct val="0"/>
            </a:spcBef>
            <a:spcAft>
              <a:spcPct val="15000"/>
            </a:spcAft>
            <a:buChar char="•"/>
          </a:pPr>
          <a:r>
            <a:rPr lang="en-US" sz="1300" kern="1200" dirty="0">
              <a:latin typeface="Calibri Light" panose="020F0302020204030204"/>
            </a:rPr>
            <a:t>Examples are training materials or laboratory supplies</a:t>
          </a:r>
          <a:endParaRPr lang="en-US" sz="1300" kern="1200" dirty="0"/>
        </a:p>
      </dsp:txBody>
      <dsp:txXfrm rot="-5400000">
        <a:off x="3837154" y="2485865"/>
        <a:ext cx="6792107" cy="545321"/>
      </dsp:txXfrm>
    </dsp:sp>
    <dsp:sp modelId="{CBC5187C-BE75-4B6E-9487-3465929DD9CE}">
      <dsp:nvSpPr>
        <dsp:cNvPr id="0" name=""/>
        <dsp:cNvSpPr/>
      </dsp:nvSpPr>
      <dsp:spPr>
        <a:xfrm>
          <a:off x="0" y="2380823"/>
          <a:ext cx="3837154" cy="7554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Light" panose="020F0302020204030204"/>
            </a:rPr>
            <a:t>5865: Supplies</a:t>
          </a:r>
        </a:p>
      </dsp:txBody>
      <dsp:txXfrm>
        <a:off x="36876" y="2417699"/>
        <a:ext cx="3763402" cy="681652"/>
      </dsp:txXfrm>
    </dsp:sp>
    <dsp:sp modelId="{90A1E82D-A44D-4080-AF61-CADA542F7348}">
      <dsp:nvSpPr>
        <dsp:cNvPr id="0" name=""/>
        <dsp:cNvSpPr/>
      </dsp:nvSpPr>
      <dsp:spPr>
        <a:xfrm rot="5400000">
          <a:off x="6945796" y="140896"/>
          <a:ext cx="604323" cy="682160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a:latin typeface="Calibri Light" panose="020F0302020204030204"/>
            </a:rPr>
            <a:t>For the participant's airfare, hotel, and per diem</a:t>
          </a:r>
        </a:p>
        <a:p>
          <a:pPr marL="114300" lvl="1" indent="-114300" algn="l" defTabSz="577850" rtl="0">
            <a:lnSpc>
              <a:spcPct val="90000"/>
            </a:lnSpc>
            <a:spcBef>
              <a:spcPct val="0"/>
            </a:spcBef>
            <a:spcAft>
              <a:spcPct val="15000"/>
            </a:spcAft>
            <a:buChar char="•"/>
          </a:pPr>
          <a:r>
            <a:rPr lang="en-US" sz="1300" kern="1200" dirty="0">
              <a:latin typeface="Calibri Light" panose="020F0302020204030204"/>
            </a:rPr>
            <a:t>Local participants are not entitled to these reimbursements</a:t>
          </a:r>
        </a:p>
      </dsp:txBody>
      <dsp:txXfrm rot="-5400000">
        <a:off x="3837154" y="3279040"/>
        <a:ext cx="6792107" cy="545321"/>
      </dsp:txXfrm>
    </dsp:sp>
    <dsp:sp modelId="{6CDD63E8-6ADE-4635-9750-3A7CD8947AFC}">
      <dsp:nvSpPr>
        <dsp:cNvPr id="0" name=""/>
        <dsp:cNvSpPr/>
      </dsp:nvSpPr>
      <dsp:spPr>
        <a:xfrm>
          <a:off x="0" y="3173998"/>
          <a:ext cx="3837154" cy="7554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Light" panose="020F0302020204030204"/>
            </a:rPr>
            <a:t>5866: Travel</a:t>
          </a:r>
        </a:p>
      </dsp:txBody>
      <dsp:txXfrm>
        <a:off x="36876" y="3210874"/>
        <a:ext cx="3763402" cy="681652"/>
      </dsp:txXfrm>
    </dsp:sp>
    <dsp:sp modelId="{6D2C0742-C73E-4033-A425-FD27FEEB3DF8}">
      <dsp:nvSpPr>
        <dsp:cNvPr id="0" name=""/>
        <dsp:cNvSpPr/>
      </dsp:nvSpPr>
      <dsp:spPr>
        <a:xfrm rot="5400000">
          <a:off x="6945796" y="934071"/>
          <a:ext cx="604323" cy="682160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a:latin typeface="Calibri Light" panose="020F0302020204030204"/>
            </a:rPr>
            <a:t>Catering for participant workshop or conference</a:t>
          </a:r>
        </a:p>
        <a:p>
          <a:pPr marL="114300" lvl="1" indent="-114300" algn="l" defTabSz="577850" rtl="0">
            <a:lnSpc>
              <a:spcPct val="90000"/>
            </a:lnSpc>
            <a:spcBef>
              <a:spcPct val="0"/>
            </a:spcBef>
            <a:spcAft>
              <a:spcPct val="15000"/>
            </a:spcAft>
            <a:buChar char="•"/>
          </a:pPr>
          <a:r>
            <a:rPr lang="en-US" sz="1300" kern="1200" dirty="0">
              <a:latin typeface="Calibri Light" panose="020F0302020204030204"/>
            </a:rPr>
            <a:t>Misc Fees such as lab usage, registrations, and/or passport or visa fees for foreign participants</a:t>
          </a:r>
        </a:p>
      </dsp:txBody>
      <dsp:txXfrm rot="-5400000">
        <a:off x="3837154" y="4072215"/>
        <a:ext cx="6792107" cy="545321"/>
      </dsp:txXfrm>
    </dsp:sp>
    <dsp:sp modelId="{5E212539-AF21-488F-963A-0EBDBEBAB142}">
      <dsp:nvSpPr>
        <dsp:cNvPr id="0" name=""/>
        <dsp:cNvSpPr/>
      </dsp:nvSpPr>
      <dsp:spPr>
        <a:xfrm>
          <a:off x="0" y="3967173"/>
          <a:ext cx="3837154" cy="7554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Light" panose="020F0302020204030204"/>
            </a:rPr>
            <a:t>5867: Other</a:t>
          </a:r>
        </a:p>
      </dsp:txBody>
      <dsp:txXfrm>
        <a:off x="36876" y="4004049"/>
        <a:ext cx="3763402" cy="6816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DD5C9C-88A3-CA43-B162-DCC4E1E4BE7D}" type="datetimeFigureOut">
              <a:rPr lang="en-US" smtClean="0"/>
              <a:t>4/26/2022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FE5E8-0999-F94A-9937-3F8545B10484}" type="slidenum">
              <a:rPr lang="en-US" smtClean="0"/>
              <a:t>‹#›</a:t>
            </a:fld>
            <a:endParaRPr lang="en-US" dirty="0"/>
          </a:p>
        </p:txBody>
      </p:sp>
    </p:spTree>
    <p:extLst>
      <p:ext uri="{BB962C8B-B14F-4D97-AF65-F5344CB8AC3E}">
        <p14:creationId xmlns:p14="http://schemas.microsoft.com/office/powerpoint/2010/main" val="173891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69E94-BC2C-4FA4-9E06-F7C155AA0C72}" type="datetimeFigureOut">
              <a:rPr lang="en-US" smtClean="0"/>
              <a:t>4/26/2022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A6EBA-EAC9-415C-8E12-8BD4C0D6C06E}" type="slidenum">
              <a:rPr lang="en-US" smtClean="0"/>
              <a:t>‹#›</a:t>
            </a:fld>
            <a:endParaRPr lang="en-US" dirty="0"/>
          </a:p>
        </p:txBody>
      </p:sp>
    </p:spTree>
    <p:extLst>
      <p:ext uri="{BB962C8B-B14F-4D97-AF65-F5344CB8AC3E}">
        <p14:creationId xmlns:p14="http://schemas.microsoft.com/office/powerpoint/2010/main" val="97164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6183085"/>
            <a:ext cx="12192000" cy="666206"/>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cxnSp>
        <p:nvCxnSpPr>
          <p:cNvPr id="14" name="Straight Connector 13"/>
          <p:cNvCxnSpPr/>
          <p:nvPr userDrawn="1"/>
        </p:nvCxnSpPr>
        <p:spPr>
          <a:xfrm>
            <a:off x="520878" y="3287006"/>
            <a:ext cx="911199"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sp>
        <p:nvSpPr>
          <p:cNvPr id="13" name="Subtitle 2"/>
          <p:cNvSpPr>
            <a:spLocks noGrp="1"/>
          </p:cNvSpPr>
          <p:nvPr>
            <p:ph type="subTitle" idx="1" hasCustomPrompt="1"/>
          </p:nvPr>
        </p:nvSpPr>
        <p:spPr>
          <a:xfrm>
            <a:off x="395371" y="3737295"/>
            <a:ext cx="9144000" cy="1655762"/>
          </a:xfrm>
        </p:spPr>
        <p:txBody>
          <a:bodyPr/>
          <a:lstStyle>
            <a:lvl1pPr marL="0" indent="0">
              <a:buNone/>
              <a:defRPr b="0" i="0">
                <a:solidFill>
                  <a:srgbClr val="21314D"/>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Date</a:t>
            </a:r>
          </a:p>
        </p:txBody>
      </p:sp>
      <p:sp>
        <p:nvSpPr>
          <p:cNvPr id="12" name="Title 1"/>
          <p:cNvSpPr>
            <a:spLocks noGrp="1"/>
          </p:cNvSpPr>
          <p:nvPr>
            <p:ph type="ctrTitle"/>
          </p:nvPr>
        </p:nvSpPr>
        <p:spPr>
          <a:xfrm>
            <a:off x="395371" y="2243579"/>
            <a:ext cx="10803672" cy="719056"/>
          </a:xfrm>
        </p:spPr>
        <p:txBody>
          <a:bodyPr>
            <a:normAutofit/>
          </a:bodyPr>
          <a:lstStyle>
            <a:lvl1pPr>
              <a:defRPr b="1" i="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pPr algn="l"/>
            <a:r>
              <a:rPr lang="en-US" sz="5400">
                <a:solidFill>
                  <a:schemeClr val="bg1"/>
                </a:solidFill>
              </a:rPr>
              <a:t>Click to edit Master title style</a:t>
            </a:r>
          </a:p>
        </p:txBody>
      </p:sp>
      <p:pic>
        <p:nvPicPr>
          <p:cNvPr id="17" name="Picture 16">
            <a:extLst>
              <a:ext uri="{FF2B5EF4-FFF2-40B4-BE49-F238E27FC236}">
                <a16:creationId xmlns:a16="http://schemas.microsoft.com/office/drawing/2014/main" id="{08E7ABF0-DEE6-F34C-98A7-7FC5808DF58A}"/>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389132" y="6373243"/>
            <a:ext cx="318413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832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1314D"/>
                </a:solidFill>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4/26/2022</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dirty="0"/>
          </a:p>
        </p:txBody>
      </p:sp>
      <p:sp>
        <p:nvSpPr>
          <p:cNvPr id="9" name="Rectangle 8"/>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E530F95D-C0F7-B448-B59E-D27295E0C7A5}"/>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12" name="Slide Number Placeholder 5"/>
          <p:cNvSpPr txBox="1">
            <a:spLocks/>
          </p:cNvSpPr>
          <p:nvPr userDrawn="1"/>
        </p:nvSpPr>
        <p:spPr>
          <a:xfrm>
            <a:off x="8671560" y="6356350"/>
            <a:ext cx="2743200" cy="365125"/>
          </a:xfrm>
          <a:prstGeom prst="rect">
            <a:avLst/>
          </a:prstGeom>
        </p:spPr>
        <p:txBody>
          <a:bodyP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p>
          <a:p>
            <a:pPr algn="r"/>
            <a:fld id="{FAA3E255-DCE9-1E4B-905B-DD6A887BD484}" type="slidenum">
              <a:rPr lang="en-US" smtClean="0"/>
              <a:pPr algn="r"/>
              <a:t>‹#›</a:t>
            </a:fld>
            <a:endParaRPr lang="en-US" dirty="0"/>
          </a:p>
        </p:txBody>
      </p:sp>
    </p:spTree>
    <p:extLst>
      <p:ext uri="{BB962C8B-B14F-4D97-AF65-F5344CB8AC3E}">
        <p14:creationId xmlns:p14="http://schemas.microsoft.com/office/powerpoint/2010/main" val="158150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0048" y="-10049"/>
            <a:ext cx="5183189" cy="6943412"/>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450058" y="472281"/>
            <a:ext cx="3932237" cy="1600200"/>
          </a:xfrm>
        </p:spPr>
        <p:txBody>
          <a:bodyPr anchor="b">
            <a:normAutofit/>
          </a:bodyPr>
          <a:lstStyle>
            <a:lvl1pPr>
              <a:defRPr sz="4400">
                <a:solidFill>
                  <a:schemeClr val="bg1"/>
                </a:solidFill>
              </a:defRPr>
            </a:lvl1pPr>
          </a:lstStyle>
          <a:p>
            <a:r>
              <a:rPr lang="en-US"/>
              <a:t>Copy goes here</a:t>
            </a:r>
          </a:p>
        </p:txBody>
      </p:sp>
      <p:sp>
        <p:nvSpPr>
          <p:cNvPr id="3" name="Picture Placeholder 2"/>
          <p:cNvSpPr>
            <a:spLocks noGrp="1"/>
          </p:cNvSpPr>
          <p:nvPr>
            <p:ph type="pic" idx="1"/>
          </p:nvPr>
        </p:nvSpPr>
        <p:spPr>
          <a:xfrm>
            <a:off x="5183189" y="-17416"/>
            <a:ext cx="7008812"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450058" y="2072481"/>
            <a:ext cx="3932237" cy="3811588"/>
          </a:xfrm>
        </p:spPr>
        <p:txBody>
          <a:bodyPr>
            <a:normAutofit/>
          </a:bodyPr>
          <a:lstStyle>
            <a:lvl1pPr marL="457189" indent="-457189">
              <a:buFont typeface="Arial" charset="0"/>
              <a:buChar char="•"/>
              <a:defRPr sz="2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Supporting text goes here</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4/26/2022</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pic>
        <p:nvPicPr>
          <p:cNvPr id="12" name="Picture 11">
            <a:extLst>
              <a:ext uri="{FF2B5EF4-FFF2-40B4-BE49-F238E27FC236}">
                <a16:creationId xmlns:a16="http://schemas.microsoft.com/office/drawing/2014/main" id="{E01F5E0A-84A7-2F4C-A9C5-069A0CC392D2}"/>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10" name="Slide Number Placeholder 5"/>
          <p:cNvSpPr>
            <a:spLocks noGrp="1"/>
          </p:cNvSpPr>
          <p:nvPr>
            <p:ph type="sldNum" sz="quarter" idx="4"/>
          </p:nvPr>
        </p:nvSpPr>
        <p:spPr>
          <a:xfrm>
            <a:off x="8671560" y="6356350"/>
            <a:ext cx="2743200" cy="365125"/>
          </a:xfrm>
          <a:prstGeom prst="rect">
            <a:avLst/>
          </a:prstGeom>
        </p:spPr>
        <p:txBody>
          <a:bodyPr/>
          <a:lstStyle>
            <a:lvl1pPr>
              <a:defRPr sz="1050">
                <a:solidFill>
                  <a:srgbClr val="21314D"/>
                </a:solidFill>
              </a:defRPr>
            </a:lvl1pPr>
          </a:lstStyle>
          <a:p>
            <a:pPr algn="r"/>
            <a:endParaRPr lang="en-US" dirty="0"/>
          </a:p>
          <a:p>
            <a:pPr algn="r"/>
            <a:fld id="{FAA3E255-DCE9-1E4B-905B-DD6A887BD484}" type="slidenum">
              <a:rPr lang="en-US" smtClean="0"/>
              <a:pPr algn="r"/>
              <a:t>‹#›</a:t>
            </a:fld>
            <a:endParaRPr lang="en-US" dirty="0"/>
          </a:p>
        </p:txBody>
      </p:sp>
    </p:spTree>
    <p:extLst>
      <p:ext uri="{BB962C8B-B14F-4D97-AF65-F5344CB8AC3E}">
        <p14:creationId xmlns:p14="http://schemas.microsoft.com/office/powerpoint/2010/main" val="88516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4/26/2022</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dirty="0"/>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a:extLst>
              <a:ext uri="{FF2B5EF4-FFF2-40B4-BE49-F238E27FC236}">
                <a16:creationId xmlns:a16="http://schemas.microsoft.com/office/drawing/2014/main" id="{02467B4F-5A8F-3845-8B30-98B83A0003A1}"/>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10" name="Slide Number Placeholder 5"/>
          <p:cNvSpPr txBox="1">
            <a:spLocks/>
          </p:cNvSpPr>
          <p:nvPr userDrawn="1"/>
        </p:nvSpPr>
        <p:spPr>
          <a:xfrm>
            <a:off x="8671560" y="6356350"/>
            <a:ext cx="2743200" cy="365125"/>
          </a:xfrm>
          <a:prstGeom prst="rect">
            <a:avLst/>
          </a:prstGeom>
        </p:spPr>
        <p:txBody>
          <a:bodyP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p>
          <a:p>
            <a:pPr algn="r"/>
            <a:fld id="{FAA3E255-DCE9-1E4B-905B-DD6A887BD484}" type="slidenum">
              <a:rPr lang="en-US" smtClean="0"/>
              <a:pPr algn="r"/>
              <a:t>‹#›</a:t>
            </a:fld>
            <a:endParaRPr lang="en-US" dirty="0"/>
          </a:p>
        </p:txBody>
      </p:sp>
    </p:spTree>
    <p:extLst>
      <p:ext uri="{BB962C8B-B14F-4D97-AF65-F5344CB8AC3E}">
        <p14:creationId xmlns:p14="http://schemas.microsoft.com/office/powerpoint/2010/main" val="136763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4/26/2022</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dirty="0"/>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Box 11">
            <a:extLst>
              <a:ext uri="{FF2B5EF4-FFF2-40B4-BE49-F238E27FC236}">
                <a16:creationId xmlns:a16="http://schemas.microsoft.com/office/drawing/2014/main" id="{1C06899B-D311-B446-8DBB-7D61E82846C1}"/>
              </a:ext>
            </a:extLst>
          </p:cNvPr>
          <p:cNvSpPr txBox="1"/>
          <p:nvPr userDrawn="1"/>
        </p:nvSpPr>
        <p:spPr>
          <a:xfrm>
            <a:off x="7478040" y="6407207"/>
            <a:ext cx="4489537" cy="369332"/>
          </a:xfrm>
          <a:prstGeom prst="rect">
            <a:avLst/>
          </a:prstGeom>
          <a:noFill/>
        </p:spPr>
        <p:txBody>
          <a:bodyPr wrap="square" rtlCol="0">
            <a:spAutoFit/>
          </a:bodyPr>
          <a:lstStyle/>
          <a:p>
            <a:pPr algn="r"/>
            <a:r>
              <a:rPr lang="en-US" sz="1800" b="1" i="0" dirty="0">
                <a:solidFill>
                  <a:schemeClr val="bg1"/>
                </a:solidFill>
                <a:latin typeface="Gotham" charset="0"/>
                <a:ea typeface="Gotham" charset="0"/>
                <a:cs typeface="Gotham" charset="0"/>
              </a:rPr>
              <a:t>MINES</a:t>
            </a:r>
            <a:r>
              <a:rPr lang="en-US" sz="1800" b="1" i="0" dirty="0">
                <a:solidFill>
                  <a:srgbClr val="D2492A"/>
                </a:solidFill>
                <a:latin typeface="Gotham" charset="0"/>
                <a:ea typeface="Gotham" charset="0"/>
                <a:cs typeface="Gotham" charset="0"/>
              </a:rPr>
              <a:t>.</a:t>
            </a:r>
            <a:r>
              <a:rPr lang="en-US" sz="1800" b="0" i="0" dirty="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C4CB1FB3-2557-BB46-9386-C66D040E875F}"/>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148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2BC71D-0003-024E-9F29-71C949747F4A}"/>
              </a:ext>
            </a:extLst>
          </p:cNvPr>
          <p:cNvPicPr/>
          <p:nvPr userDrawn="1"/>
        </p:nvPicPr>
        <p:blipFill>
          <a:blip r:embed="rId2"/>
          <a:stretch>
            <a:fillRect/>
          </a:stretch>
        </p:blipFill>
        <p:spPr bwMode="auto">
          <a:xfrm>
            <a:off x="381000" y="6354919"/>
            <a:ext cx="3200400" cy="364310"/>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hasCustomPrompt="1"/>
          </p:nvPr>
        </p:nvSpPr>
        <p:spPr>
          <a:xfrm>
            <a:off x="831851" y="1709740"/>
            <a:ext cx="10515600" cy="2852737"/>
          </a:xfrm>
        </p:spPr>
        <p:txBody>
          <a:bodyPr anchor="b">
            <a:normAutofit/>
          </a:bodyPr>
          <a:lstStyle>
            <a:lvl1pPr>
              <a:defRPr sz="4400" b="1" i="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r>
              <a:rPr lang="en-US"/>
              <a:t>Section header goes here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b="0" i="0">
                <a:solidFill>
                  <a:srgbClr val="92A2BD"/>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Section subhead goes here</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11" name="Slide Number Placeholder 5"/>
          <p:cNvSpPr>
            <a:spLocks noGrp="1"/>
          </p:cNvSpPr>
          <p:nvPr>
            <p:ph type="sldNum" sz="quarter" idx="4"/>
          </p:nvPr>
        </p:nvSpPr>
        <p:spPr>
          <a:xfrm>
            <a:off x="8671560" y="6356350"/>
            <a:ext cx="2743200" cy="365125"/>
          </a:xfrm>
          <a:prstGeom prst="rect">
            <a:avLst/>
          </a:prstGeom>
        </p:spPr>
        <p:txBody>
          <a:bodyPr/>
          <a:lstStyle>
            <a:lvl1pPr>
              <a:defRPr sz="1050">
                <a:solidFill>
                  <a:srgbClr val="21314D"/>
                </a:solidFill>
              </a:defRPr>
            </a:lvl1pPr>
          </a:lstStyle>
          <a:p>
            <a:pPr algn="r"/>
            <a:endParaRPr lang="en-US" dirty="0"/>
          </a:p>
          <a:p>
            <a:pPr algn="r"/>
            <a:fld id="{FAA3E255-DCE9-1E4B-905B-DD6A887BD484}" type="slidenum">
              <a:rPr lang="en-US" smtClean="0"/>
              <a:pPr algn="r"/>
              <a:t>‹#›</a:t>
            </a:fld>
            <a:endParaRPr lang="en-US" dirty="0"/>
          </a:p>
        </p:txBody>
      </p:sp>
      <p:sp>
        <p:nvSpPr>
          <p:cNvPr id="14" name="Rectangle 13"/>
          <p:cNvSpPr/>
          <p:nvPr userDrawn="1"/>
        </p:nvSpPr>
        <p:spPr>
          <a:xfrm>
            <a:off x="0" y="6183085"/>
            <a:ext cx="12192000" cy="666206"/>
          </a:xfrm>
          <a:prstGeom prst="rect">
            <a:avLst/>
          </a:prstGeom>
          <a:solidFill>
            <a:srgbClr val="21314D"/>
          </a:solidFill>
          <a:ln>
            <a:solidFill>
              <a:srgbClr val="21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15" name="Picture 14">
            <a:extLst>
              <a:ext uri="{FF2B5EF4-FFF2-40B4-BE49-F238E27FC236}">
                <a16:creationId xmlns:a16="http://schemas.microsoft.com/office/drawing/2014/main" id="{08E7ABF0-DEE6-F34C-98A7-7FC5808DF58A}"/>
              </a:ext>
            </a:extLst>
          </p:cNvPr>
          <p:cNvPicPr/>
          <p:nvPr userDrawn="1"/>
        </p:nvPicPr>
        <p:blipFill>
          <a:blip r:embed="rId3">
            <a:extLst>
              <a:ext uri="{28A0092B-C50C-407E-A947-70E740481C1C}">
                <a14:useLocalDpi xmlns:a14="http://schemas.microsoft.com/office/drawing/2010/main" val="0"/>
              </a:ext>
            </a:extLst>
          </a:blip>
          <a:stretch>
            <a:fillRect/>
          </a:stretch>
        </p:blipFill>
        <p:spPr bwMode="auto">
          <a:xfrm>
            <a:off x="389132" y="6373243"/>
            <a:ext cx="318413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36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9728" y="6265545"/>
            <a:ext cx="1220172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4/26/2022</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pic>
        <p:nvPicPr>
          <p:cNvPr id="10" name="Picture 9">
            <a:extLst>
              <a:ext uri="{FF2B5EF4-FFF2-40B4-BE49-F238E27FC236}">
                <a16:creationId xmlns:a16="http://schemas.microsoft.com/office/drawing/2014/main" id="{E3C7278D-9F84-1645-9C4A-4B5FD9D68954}"/>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11" name="Slide Number Placeholder 5"/>
          <p:cNvSpPr>
            <a:spLocks noGrp="1"/>
          </p:cNvSpPr>
          <p:nvPr>
            <p:ph type="sldNum" sz="quarter" idx="4"/>
          </p:nvPr>
        </p:nvSpPr>
        <p:spPr>
          <a:xfrm>
            <a:off x="8671560" y="6356350"/>
            <a:ext cx="2743200" cy="365125"/>
          </a:xfrm>
          <a:prstGeom prst="rect">
            <a:avLst/>
          </a:prstGeom>
        </p:spPr>
        <p:txBody>
          <a:bodyPr/>
          <a:lstStyle>
            <a:lvl1pPr>
              <a:defRPr sz="1050">
                <a:solidFill>
                  <a:schemeClr val="bg1"/>
                </a:solidFill>
              </a:defRPr>
            </a:lvl1pPr>
          </a:lstStyle>
          <a:p>
            <a:pPr algn="r"/>
            <a:endParaRPr lang="en-US" dirty="0"/>
          </a:p>
          <a:p>
            <a:pPr algn="r"/>
            <a:fld id="{FAA3E255-DCE9-1E4B-905B-DD6A887BD484}" type="slidenum">
              <a:rPr lang="en-US" smtClean="0"/>
              <a:pPr algn="r"/>
              <a:t>‹#›</a:t>
            </a:fld>
            <a:endParaRPr lang="en-US" dirty="0"/>
          </a:p>
        </p:txBody>
      </p:sp>
    </p:spTree>
    <p:extLst>
      <p:ext uri="{BB962C8B-B14F-4D97-AF65-F5344CB8AC3E}">
        <p14:creationId xmlns:p14="http://schemas.microsoft.com/office/powerpoint/2010/main" val="213633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245326"/>
            <a:ext cx="5181600" cy="493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45326"/>
            <a:ext cx="5181600" cy="493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4/26/2022</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dirty="0"/>
          </a:p>
        </p:txBody>
      </p:sp>
      <p:sp>
        <p:nvSpPr>
          <p:cNvPr id="8" name="Rectangle 7"/>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AA977242-14B3-B24E-8B0C-44E4362EFCBD}"/>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11" name="Slide Number Placeholder 5"/>
          <p:cNvSpPr txBox="1">
            <a:spLocks/>
          </p:cNvSpPr>
          <p:nvPr userDrawn="1"/>
        </p:nvSpPr>
        <p:spPr>
          <a:xfrm>
            <a:off x="8671560" y="6356350"/>
            <a:ext cx="2743200" cy="365125"/>
          </a:xfrm>
          <a:prstGeom prst="rect">
            <a:avLst/>
          </a:prstGeom>
        </p:spPr>
        <p:txBody>
          <a:bodyP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p>
          <a:p>
            <a:pPr algn="r"/>
            <a:fld id="{FAA3E255-DCE9-1E4B-905B-DD6A887BD484}" type="slidenum">
              <a:rPr lang="en-US" smtClean="0"/>
              <a:pPr algn="r"/>
              <a:t>‹#›</a:t>
            </a:fld>
            <a:endParaRPr lang="en-US" dirty="0"/>
          </a:p>
        </p:txBody>
      </p:sp>
    </p:spTree>
    <p:extLst>
      <p:ext uri="{BB962C8B-B14F-4D97-AF65-F5344CB8AC3E}">
        <p14:creationId xmlns:p14="http://schemas.microsoft.com/office/powerpoint/2010/main" val="169185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001892"/>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1886766"/>
            <a:ext cx="5157787" cy="4026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001892"/>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1886766"/>
            <a:ext cx="5183188" cy="40263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4/26/2022</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dirty="0"/>
          </a:p>
        </p:txBody>
      </p:sp>
      <p:sp>
        <p:nvSpPr>
          <p:cNvPr id="10" name="Rectangle 9"/>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32B57081-B141-9B4E-9482-F401745054EE}"/>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13" name="Slide Number Placeholder 5"/>
          <p:cNvSpPr txBox="1">
            <a:spLocks/>
          </p:cNvSpPr>
          <p:nvPr userDrawn="1"/>
        </p:nvSpPr>
        <p:spPr>
          <a:xfrm>
            <a:off x="8671560" y="6356350"/>
            <a:ext cx="2743200" cy="365125"/>
          </a:xfrm>
          <a:prstGeom prst="rect">
            <a:avLst/>
          </a:prstGeom>
        </p:spPr>
        <p:txBody>
          <a:bodyP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p>
          <a:p>
            <a:pPr algn="r"/>
            <a:fld id="{FAA3E255-DCE9-1E4B-905B-DD6A887BD484}" type="slidenum">
              <a:rPr lang="en-US" smtClean="0"/>
              <a:pPr algn="r"/>
              <a:t>‹#›</a:t>
            </a:fld>
            <a:endParaRPr lang="en-US" dirty="0"/>
          </a:p>
        </p:txBody>
      </p:sp>
      <p:sp>
        <p:nvSpPr>
          <p:cNvPr id="14" name="Title Placeholder 1"/>
          <p:cNvSpPr>
            <a:spLocks noGrp="1"/>
          </p:cNvSpPr>
          <p:nvPr>
            <p:ph type="title"/>
          </p:nvPr>
        </p:nvSpPr>
        <p:spPr>
          <a:xfrm>
            <a:off x="838200" y="208373"/>
            <a:ext cx="10515600" cy="73215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187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4/26/2022</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dirty="0"/>
          </a:p>
        </p:txBody>
      </p:sp>
      <p:sp>
        <p:nvSpPr>
          <p:cNvPr id="6" name="Rectangle 5"/>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a:extLst>
              <a:ext uri="{FF2B5EF4-FFF2-40B4-BE49-F238E27FC236}">
                <a16:creationId xmlns:a16="http://schemas.microsoft.com/office/drawing/2014/main" id="{43F1F743-16CE-3043-9E24-77715B0645DA}"/>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
        <p:nvSpPr>
          <p:cNvPr id="9" name="Slide Number Placeholder 5"/>
          <p:cNvSpPr txBox="1">
            <a:spLocks/>
          </p:cNvSpPr>
          <p:nvPr userDrawn="1"/>
        </p:nvSpPr>
        <p:spPr>
          <a:xfrm>
            <a:off x="8671560" y="6356350"/>
            <a:ext cx="2743200" cy="365125"/>
          </a:xfrm>
          <a:prstGeom prst="rect">
            <a:avLst/>
          </a:prstGeom>
        </p:spPr>
        <p:txBody>
          <a:bodyP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p>
          <a:p>
            <a:pPr algn="r"/>
            <a:fld id="{FAA3E255-DCE9-1E4B-905B-DD6A887BD484}" type="slidenum">
              <a:rPr lang="en-US" smtClean="0"/>
              <a:pPr algn="r"/>
              <a:t>‹#›</a:t>
            </a:fld>
            <a:endParaRPr lang="en-US" dirty="0"/>
          </a:p>
        </p:txBody>
      </p:sp>
    </p:spTree>
    <p:extLst>
      <p:ext uri="{BB962C8B-B14F-4D97-AF65-F5344CB8AC3E}">
        <p14:creationId xmlns:p14="http://schemas.microsoft.com/office/powerpoint/2010/main" val="131159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Title 2"/>
          <p:cNvSpPr txBox="1">
            <a:spLocks/>
          </p:cNvSpPr>
          <p:nvPr userDrawn="1"/>
        </p:nvSpPr>
        <p:spPr>
          <a:xfrm>
            <a:off x="838202" y="5746528"/>
            <a:ext cx="13016751" cy="779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21314D"/>
                </a:solidFill>
                <a:latin typeface="Gotham Medium" charset="0"/>
                <a:ea typeface="Gotham Medium" charset="0"/>
                <a:cs typeface="Gotham Medium" charset="0"/>
              </a:defRPr>
            </a:lvl1pPr>
          </a:lstStyle>
          <a:p>
            <a:r>
              <a:rPr lang="en-US" sz="4400" b="1" i="0" dirty="0">
                <a:latin typeface="Arial" panose="020B0604020202020204" pitchFamily="34" charset="0"/>
                <a:cs typeface="Arial" panose="020B0604020202020204" pitchFamily="34" charset="0"/>
              </a:rPr>
              <a:t>Headline Copy Goes Here</a:t>
            </a:r>
          </a:p>
        </p:txBody>
      </p:sp>
      <p:sp>
        <p:nvSpPr>
          <p:cNvPr id="10" name="Picture Placeholder 2"/>
          <p:cNvSpPr>
            <a:spLocks noGrp="1"/>
          </p:cNvSpPr>
          <p:nvPr>
            <p:ph type="pic" idx="1"/>
          </p:nvPr>
        </p:nvSpPr>
        <p:spPr>
          <a:xfrm>
            <a:off x="0" y="1"/>
            <a:ext cx="12192000" cy="557703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Slide Number Placeholder 5"/>
          <p:cNvSpPr>
            <a:spLocks noGrp="1"/>
          </p:cNvSpPr>
          <p:nvPr>
            <p:ph type="sldNum" sz="quarter" idx="4"/>
          </p:nvPr>
        </p:nvSpPr>
        <p:spPr>
          <a:xfrm>
            <a:off x="8671560" y="6356350"/>
            <a:ext cx="2743200" cy="365125"/>
          </a:xfrm>
          <a:prstGeom prst="rect">
            <a:avLst/>
          </a:prstGeom>
        </p:spPr>
        <p:txBody>
          <a:bodyPr/>
          <a:lstStyle>
            <a:lvl1pPr>
              <a:defRPr sz="1050">
                <a:solidFill>
                  <a:srgbClr val="21314D"/>
                </a:solidFill>
              </a:defRPr>
            </a:lvl1pPr>
          </a:lstStyle>
          <a:p>
            <a:pPr algn="r"/>
            <a:endParaRPr lang="en-US" dirty="0"/>
          </a:p>
          <a:p>
            <a:pPr algn="r"/>
            <a:fld id="{FAA3E255-DCE9-1E4B-905B-DD6A887BD484}" type="slidenum">
              <a:rPr lang="en-US" smtClean="0"/>
              <a:pPr algn="r"/>
              <a:t>‹#›</a:t>
            </a:fld>
            <a:endParaRPr lang="en-US" dirty="0"/>
          </a:p>
        </p:txBody>
      </p:sp>
    </p:spTree>
    <p:extLst>
      <p:ext uri="{BB962C8B-B14F-4D97-AF65-F5344CB8AC3E}">
        <p14:creationId xmlns:p14="http://schemas.microsoft.com/office/powerpoint/2010/main" val="213109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10048" y="-10048"/>
            <a:ext cx="12202048" cy="6868048"/>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552941"/>
            <a:ext cx="10356915" cy="5825765"/>
          </a:xfrm>
          <a:prstGeom prst="rect">
            <a:avLst/>
          </a:prstGeom>
        </p:spPr>
      </p:pic>
      <p:sp>
        <p:nvSpPr>
          <p:cNvPr id="5" name="Subtitle 2"/>
          <p:cNvSpPr>
            <a:spLocks noGrp="1"/>
          </p:cNvSpPr>
          <p:nvPr>
            <p:ph type="subTitle" idx="1" hasCustomPrompt="1"/>
          </p:nvPr>
        </p:nvSpPr>
        <p:spPr>
          <a:xfrm>
            <a:off x="2046399" y="2531096"/>
            <a:ext cx="9144000" cy="1655762"/>
          </a:xfrm>
        </p:spPr>
        <p:txBody>
          <a:bodyPr>
            <a:normAutofit/>
          </a:bodyPr>
          <a:lstStyle>
            <a:lvl1pPr marL="0" indent="0">
              <a:buNone/>
              <a:defRPr sz="4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“Quote goes here.”</a:t>
            </a:r>
          </a:p>
        </p:txBody>
      </p:sp>
    </p:spTree>
    <p:extLst>
      <p:ext uri="{BB962C8B-B14F-4D97-AF65-F5344CB8AC3E}">
        <p14:creationId xmlns:p14="http://schemas.microsoft.com/office/powerpoint/2010/main" val="22439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4"/>
            <a:ext cx="4862405" cy="1794085"/>
          </a:xfrm>
        </p:spPr>
        <p:txBody>
          <a:bodyPr/>
          <a:lstStyle/>
          <a:p>
            <a:r>
              <a:rPr lang="en-US"/>
              <a:t>Click to edit Master title style</a:t>
            </a:r>
          </a:p>
        </p:txBody>
      </p:sp>
      <p:sp>
        <p:nvSpPr>
          <p:cNvPr id="4" name="Content Placeholder 2"/>
          <p:cNvSpPr>
            <a:spLocks noGrp="1"/>
          </p:cNvSpPr>
          <p:nvPr>
            <p:ph idx="1"/>
          </p:nvPr>
        </p:nvSpPr>
        <p:spPr>
          <a:xfrm>
            <a:off x="7060253" y="3052261"/>
            <a:ext cx="4862404" cy="1975926"/>
          </a:xfrm>
        </p:spPr>
        <p:txBody>
          <a:bodyPr/>
          <a:lstStyle/>
          <a:p>
            <a:pPr lvl="0"/>
            <a:r>
              <a:rPr lang="en-US"/>
              <a:t>Edit Master text styles</a:t>
            </a:r>
          </a:p>
          <a:p>
            <a:pPr lvl="1"/>
            <a:r>
              <a:rPr lang="en-US"/>
              <a:t>Second level</a:t>
            </a:r>
          </a:p>
        </p:txBody>
      </p:sp>
      <p:sp>
        <p:nvSpPr>
          <p:cNvPr id="6" name="Picture Placeholder 2"/>
          <p:cNvSpPr>
            <a:spLocks noGrp="1"/>
          </p:cNvSpPr>
          <p:nvPr>
            <p:ph type="pic" idx="10"/>
          </p:nvPr>
        </p:nvSpPr>
        <p:spPr>
          <a:xfrm>
            <a:off x="0" y="3"/>
            <a:ext cx="6890995"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Slide Number Placeholder 5"/>
          <p:cNvSpPr>
            <a:spLocks noGrp="1"/>
          </p:cNvSpPr>
          <p:nvPr>
            <p:ph type="sldNum" sz="quarter" idx="4"/>
          </p:nvPr>
        </p:nvSpPr>
        <p:spPr>
          <a:xfrm>
            <a:off x="8671560" y="6356350"/>
            <a:ext cx="2743200" cy="365125"/>
          </a:xfrm>
          <a:prstGeom prst="rect">
            <a:avLst/>
          </a:prstGeom>
        </p:spPr>
        <p:txBody>
          <a:bodyPr/>
          <a:lstStyle>
            <a:lvl1pPr>
              <a:defRPr sz="1050">
                <a:solidFill>
                  <a:srgbClr val="21314D"/>
                </a:solidFill>
              </a:defRPr>
            </a:lvl1pPr>
          </a:lstStyle>
          <a:p>
            <a:pPr algn="r"/>
            <a:endParaRPr lang="en-US" dirty="0"/>
          </a:p>
          <a:p>
            <a:pPr algn="r"/>
            <a:fld id="{FAA3E255-DCE9-1E4B-905B-DD6A887BD484}" type="slidenum">
              <a:rPr lang="en-US" smtClean="0"/>
              <a:pPr algn="r"/>
              <a:t>‹#›</a:t>
            </a:fld>
            <a:endParaRPr lang="en-US" dirty="0"/>
          </a:p>
        </p:txBody>
      </p:sp>
    </p:spTree>
    <p:extLst>
      <p:ext uri="{BB962C8B-B14F-4D97-AF65-F5344CB8AC3E}">
        <p14:creationId xmlns:p14="http://schemas.microsoft.com/office/powerpoint/2010/main" val="53956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08373"/>
            <a:ext cx="10515600" cy="7321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14994"/>
            <a:ext cx="10515600" cy="48619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671560" y="6356350"/>
            <a:ext cx="2743200" cy="365125"/>
          </a:xfrm>
          <a:prstGeom prst="rect">
            <a:avLst/>
          </a:prstGeom>
        </p:spPr>
        <p:txBody>
          <a:bodyPr/>
          <a:lstStyle>
            <a:lvl1pPr>
              <a:defRPr sz="1050">
                <a:solidFill>
                  <a:schemeClr val="bg1"/>
                </a:solidFill>
              </a:defRPr>
            </a:lvl1pPr>
          </a:lstStyle>
          <a:p>
            <a:pPr algn="r"/>
            <a:endParaRPr lang="en-US" dirty="0"/>
          </a:p>
          <a:p>
            <a:pPr algn="r"/>
            <a:fld id="{FAA3E255-DCE9-1E4B-905B-DD6A887BD484}" type="slidenum">
              <a:rPr lang="en-US" smtClean="0"/>
              <a:pPr algn="r"/>
              <a:t>‹#›</a:t>
            </a:fld>
            <a:endParaRPr lang="en-US" dirty="0"/>
          </a:p>
        </p:txBody>
      </p:sp>
    </p:spTree>
    <p:extLst>
      <p:ext uri="{BB962C8B-B14F-4D97-AF65-F5344CB8AC3E}">
        <p14:creationId xmlns:p14="http://schemas.microsoft.com/office/powerpoint/2010/main" val="7573477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Lst>
  <p:txStyles>
    <p:titleStyle>
      <a:lvl1pPr algn="l" defTabSz="914377" rtl="0" eaLnBrk="1" latinLnBrk="0" hangingPunct="1">
        <a:lnSpc>
          <a:spcPct val="90000"/>
        </a:lnSpc>
        <a:spcBef>
          <a:spcPct val="0"/>
        </a:spcBef>
        <a:buNone/>
        <a:defRPr sz="4000" b="1" i="0" kern="1200">
          <a:solidFill>
            <a:srgbClr val="21314D"/>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a:buChar char="•"/>
        <a:defRPr sz="2800" b="0" i="0" kern="1200">
          <a:solidFill>
            <a:srgbClr val="21314D"/>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2400" b="0" i="0" kern="1200">
          <a:solidFill>
            <a:srgbClr val="21314D"/>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Calibri Light" panose="020F0302020204030204" pitchFamily="34" charset="0"/>
        <a:buChar char="‒"/>
        <a:defRPr sz="2000" b="0" i="0" kern="1200">
          <a:solidFill>
            <a:srgbClr val="21314D"/>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rgbClr val="21314D"/>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800" b="0" i="0" kern="1200">
          <a:solidFill>
            <a:srgbClr val="21314D"/>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ps.mines.edu" TargetMode="External"/><Relationship Id="rId2" Type="http://schemas.openxmlformats.org/officeDocument/2006/relationships/hyperlink" Target="https://ora.mines.edu/" TargetMode="External"/><Relationship Id="rId1" Type="http://schemas.openxmlformats.org/officeDocument/2006/relationships/slideLayout" Target="../slideLayouts/slideLayout8.xml"/><Relationship Id="rId5" Type="http://schemas.openxmlformats.org/officeDocument/2006/relationships/hyperlink" Target="https://www.mines.edu/bursar/" TargetMode="External"/><Relationship Id="rId4" Type="http://schemas.openxmlformats.org/officeDocument/2006/relationships/hyperlink" Target="https://www.mines.edu/graduate-studies/"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hyperlink" Target="https://helpcenter.mines.edu/TDClient/2657/maps/Requests/ServiceDet?ID=45162" TargetMode="External"/><Relationship Id="rId2" Type="http://schemas.openxmlformats.org/officeDocument/2006/relationships/hyperlink" Target="https://helpcenter.mines.edu/TDClient/2657/maps/Shared/FileOpen?AttachmentID=c9c9ac24-55fc-4e44-80a7-311a3f9aec2a&amp;ItemID=45159&amp;ItemComponent=47&amp;IsInline=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hyperlink" Target="https://helpcenter.mines.edu/TDClient/2657/maps/Shared/FileOpen?AttachmentID=5a1273ca-9247-431b-b6bd-1ae043e00506&amp;ItemID=45159&amp;ItemComponent=47&amp;IsInline=0" TargetMode="External"/><Relationship Id="rId2" Type="http://schemas.openxmlformats.org/officeDocument/2006/relationships/hyperlink" Target="https://helpcenter.mines.edu/TDClient/2657/maps/Shared/FileOpen?AttachmentID=e14593a0-5903-4be2-8dc5-e4f44d91390b&amp;ItemID=45159&amp;ItemComponent=47&amp;IsInline=0" TargetMode="External"/><Relationship Id="rId1" Type="http://schemas.openxmlformats.org/officeDocument/2006/relationships/slideLayout" Target="../slideLayouts/slideLayout3.xml"/><Relationship Id="rId4" Type="http://schemas.openxmlformats.org/officeDocument/2006/relationships/hyperlink" Target="https://helpcenter.mines.edu/TDClient/2657/maps/Requests/ServiceDet?ID=45179"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mines.edu/academic-affairs/reu-program/" TargetMode="External"/><Relationship Id="rId2" Type="http://schemas.openxmlformats.org/officeDocument/2006/relationships/hyperlink" Target="https://helpcenter.mines.edu/TDClient/2657/maps/Shared/FileOpen?AttachmentID=e14593a0-5903-4be2-8dc5-e4f44d91390b&amp;ItemID=45159&amp;ItemComponent=47&amp;IsInline=0" TargetMode="External"/><Relationship Id="rId1" Type="http://schemas.openxmlformats.org/officeDocument/2006/relationships/slideLayout" Target="../slideLayouts/slideLayout3.xml"/><Relationship Id="rId5" Type="http://schemas.openxmlformats.org/officeDocument/2006/relationships/hyperlink" Target="https://helpcenter.mines.edu/TDClient/2657/maps/Requests/ServiceDet?ID=45179" TargetMode="External"/><Relationship Id="rId4" Type="http://schemas.openxmlformats.org/officeDocument/2006/relationships/hyperlink" Target="https://helpcenter.mines.edu/TDClient/2657/maps/Shared/FileOpen?AttachmentID=5a1273ca-9247-431b-b6bd-1ae043e00506&amp;ItemID=45159&amp;ItemComponent=47&amp;IsInline=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helpcenter.mines.edu/TDClient/2657/maps/Requests/ServiceDet.aspx?ID=45193" TargetMode="External"/><Relationship Id="rId2" Type="http://schemas.openxmlformats.org/officeDocument/2006/relationships/hyperlink" Target="https://helpcenter.mines.edu/TDClient/2657/maps/Shared/FileOpen?AttachmentID=675a0351-4e65-4bea-9e6b-e6b53d267f88&amp;amp;ItemID=45159&amp;amp;ItemComponent=47&amp;amp;IsInline=0"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mines.edu/graduate-studies/graduate-assistantship/" TargetMode="External"/><Relationship Id="rId7" Type="http://schemas.openxmlformats.org/officeDocument/2006/relationships/hyperlink" Target="https://helpcenter.mines.edu/TDClient/2657/maps/Requests/ServiceDet?ID=46109" TargetMode="External"/><Relationship Id="rId2" Type="http://schemas.openxmlformats.org/officeDocument/2006/relationships/hyperlink" Target="https://ora.mines.edu/home/manage-award/post-award/" TargetMode="External"/><Relationship Id="rId1" Type="http://schemas.openxmlformats.org/officeDocument/2006/relationships/slideLayout" Target="../slideLayouts/slideLayout11.xml"/><Relationship Id="rId6" Type="http://schemas.openxmlformats.org/officeDocument/2006/relationships/hyperlink" Target="https://helpcenter.mines.edu/TDClient/2657/maps/Requests/ServiceDet?ID=45213" TargetMode="External"/><Relationship Id="rId5" Type="http://schemas.openxmlformats.org/officeDocument/2006/relationships/hyperlink" Target="https://helpcenter.mines.edu/TDClient/2657/maps/Requests/ServiceDet?ID=45179" TargetMode="External"/><Relationship Id="rId4" Type="http://schemas.openxmlformats.org/officeDocument/2006/relationships/hyperlink" Target="https://www.mines.edu/graduate-studies/graduate-contracts/"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mailto:Postaward@mines.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helpcenter.mines.edu/TDClient/2657/maps/Requests/ServiceDet?ID=46109" TargetMode="External"/><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hyperlink" Target="https://helpcenter.mines.edu/TDClient/2657/maps/Shared/FileOpen?AttachmentID=6e305784-ade3-4707-a12a-2ad7453c1054&amp;ItemID=45159&amp;ItemComponent=47&amp;IsInline=0" TargetMode="External"/><Relationship Id="rId4" Type="http://schemas.openxmlformats.org/officeDocument/2006/relationships/hyperlink" Target="https://mines.pageuppeopl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elpcenter.mines.edu/TDClient/2657/maps/Requests/ServiceDet?ID=45159"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subTitle" idx="1"/>
          </p:nvPr>
        </p:nvSpPr>
        <p:spPr>
          <a:xfrm>
            <a:off x="410887" y="1945657"/>
            <a:ext cx="7852316" cy="1646470"/>
          </a:xfrm>
        </p:spPr>
        <p:txBody>
          <a:bodyPr vert="horz" lIns="91440" tIns="45720" rIns="91440" bIns="45720" rtlCol="0" anchor="t">
            <a:normAutofit/>
          </a:bodyPr>
          <a:lstStyle/>
          <a:p>
            <a:r>
              <a:rPr lang="en-US" sz="4800" dirty="0">
                <a:latin typeface="Arial"/>
                <a:cs typeface="Arial"/>
              </a:rPr>
              <a:t>Research Compensation:</a:t>
            </a:r>
            <a:endParaRPr lang="en-US" sz="4800" dirty="0"/>
          </a:p>
          <a:p>
            <a:r>
              <a:rPr lang="en-US" sz="4800" dirty="0">
                <a:latin typeface="Arial"/>
                <a:cs typeface="Arial"/>
              </a:rPr>
              <a:t>All the Ways to Pay</a:t>
            </a:r>
            <a:endParaRPr lang="en-US" sz="4800" dirty="0"/>
          </a:p>
        </p:txBody>
      </p:sp>
      <p:sp>
        <p:nvSpPr>
          <p:cNvPr id="2" name="Subtitle 2">
            <a:extLst>
              <a:ext uri="{FF2B5EF4-FFF2-40B4-BE49-F238E27FC236}">
                <a16:creationId xmlns:a16="http://schemas.microsoft.com/office/drawing/2014/main" id="{4128122E-69F6-442F-BDE7-9FA51C812B29}"/>
              </a:ext>
            </a:extLst>
          </p:cNvPr>
          <p:cNvSpPr>
            <a:spLocks noGrp="1"/>
          </p:cNvSpPr>
          <p:nvPr/>
        </p:nvSpPr>
        <p:spPr>
          <a:xfrm>
            <a:off x="413680" y="5305002"/>
            <a:ext cx="4521820" cy="1500187"/>
          </a:xfrm>
          <a:prstGeom prst="rect">
            <a:avLst/>
          </a:prstGeom>
        </p:spPr>
        <p:txBody>
          <a:bodyPr vert="horz" lIns="91440" tIns="45720" rIns="91440" bIns="45720" rtlCol="0" anchor="t">
            <a:normAutofit/>
          </a:bodyPr>
          <a:lstStyle>
            <a:lvl1pPr marL="457189" indent="-457189" algn="l" defTabSz="914377" rtl="0" eaLnBrk="1" latinLnBrk="0" hangingPunct="1">
              <a:lnSpc>
                <a:spcPct val="90000"/>
              </a:lnSpc>
              <a:spcBef>
                <a:spcPts val="1000"/>
              </a:spcBef>
              <a:buFont typeface="Arial" charset="0"/>
              <a:buChar char="•"/>
              <a:defRPr sz="28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lgn="l" defTabSz="914377" rtl="0" eaLnBrk="1" latinLnBrk="0" hangingPunct="1">
              <a:lnSpc>
                <a:spcPct val="90000"/>
              </a:lnSpc>
              <a:spcBef>
                <a:spcPts val="500"/>
              </a:spcBef>
              <a:buFont typeface="Wingdings" panose="05000000000000000000" pitchFamily="2" charset="2"/>
              <a:buNone/>
              <a:defRPr sz="1400" b="0" i="0" kern="1200">
                <a:solidFill>
                  <a:srgbClr val="21314D"/>
                </a:solidFill>
                <a:latin typeface="Arial" panose="020B0604020202020204" pitchFamily="34" charset="0"/>
                <a:ea typeface="Arial" panose="020B0604020202020204" pitchFamily="34" charset="0"/>
                <a:cs typeface="Arial" panose="020B0604020202020204" pitchFamily="34" charset="0"/>
              </a:defRPr>
            </a:lvl2pPr>
            <a:lvl3pPr marL="914377" indent="0" algn="l" defTabSz="914377" rtl="0" eaLnBrk="1" latinLnBrk="0" hangingPunct="1">
              <a:lnSpc>
                <a:spcPct val="90000"/>
              </a:lnSpc>
              <a:spcBef>
                <a:spcPts val="500"/>
              </a:spcBef>
              <a:buFont typeface="Calibri Light" panose="020F0302020204030204" pitchFamily="34" charset="0"/>
              <a:buNone/>
              <a:defRPr sz="1200" b="0" i="0" kern="1200">
                <a:solidFill>
                  <a:srgbClr val="21314D"/>
                </a:solidFill>
                <a:latin typeface="Arial" panose="020B0604020202020204" pitchFamily="34" charset="0"/>
                <a:ea typeface="Arial" panose="020B0604020202020204" pitchFamily="34" charset="0"/>
                <a:cs typeface="Arial" panose="020B0604020202020204" pitchFamily="34" charset="0"/>
              </a:defRPr>
            </a:lvl3pPr>
            <a:lvl4pPr marL="1371566" indent="0" algn="l" defTabSz="914377" rtl="0" eaLnBrk="1" latinLnBrk="0" hangingPunct="1">
              <a:lnSpc>
                <a:spcPct val="90000"/>
              </a:lnSpc>
              <a:spcBef>
                <a:spcPts val="500"/>
              </a:spcBef>
              <a:buFont typeface="Arial"/>
              <a:buNone/>
              <a:defRPr sz="1000" b="0" i="0" kern="1200">
                <a:solidFill>
                  <a:srgbClr val="21314D"/>
                </a:solidFill>
                <a:latin typeface="Arial" panose="020B0604020202020204" pitchFamily="34" charset="0"/>
                <a:ea typeface="Arial" panose="020B0604020202020204" pitchFamily="34" charset="0"/>
                <a:cs typeface="Arial" panose="020B0604020202020204" pitchFamily="34" charset="0"/>
              </a:defRPr>
            </a:lvl4pPr>
            <a:lvl5pPr marL="1828754" indent="0" algn="l" defTabSz="914377" rtl="0" eaLnBrk="1" latinLnBrk="0" hangingPunct="1">
              <a:lnSpc>
                <a:spcPct val="90000"/>
              </a:lnSpc>
              <a:spcBef>
                <a:spcPts val="500"/>
              </a:spcBef>
              <a:buFont typeface="Wingdings" panose="05000000000000000000" pitchFamily="2" charset="2"/>
              <a:buNone/>
              <a:defRPr sz="1000" b="0" i="0" kern="1200">
                <a:solidFill>
                  <a:srgbClr val="21314D"/>
                </a:solidFill>
                <a:latin typeface="Arial" panose="020B0604020202020204" pitchFamily="34" charset="0"/>
                <a:ea typeface="Arial" panose="020B0604020202020204" pitchFamily="34" charset="0"/>
                <a:cs typeface="Arial" panose="020B0604020202020204" pitchFamily="34" charset="0"/>
              </a:defRPr>
            </a:lvl5pPr>
            <a:lvl6pPr marL="2285943"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indent="0">
              <a:buNone/>
            </a:pPr>
            <a:r>
              <a:rPr lang="en-US" sz="1700" b="0" i="0" kern="1200" dirty="0">
                <a:latin typeface="Arial"/>
                <a:cs typeface="Arial"/>
                <a:hlinkClick r:id="rId2">
                  <a:extLst>
                    <a:ext uri="{A12FA001-AC4F-418D-AE19-62706E023703}">
                      <ahyp:hlinkClr xmlns:ahyp="http://schemas.microsoft.com/office/drawing/2018/hyperlinkcolor" val="tx"/>
                    </a:ext>
                  </a:extLst>
                </a:hlinkClick>
              </a:rPr>
              <a:t>https://ora.mines.edu</a:t>
            </a:r>
            <a:r>
              <a:rPr lang="en-US" sz="1700" b="0" i="0" kern="1200" dirty="0">
                <a:latin typeface="Arial"/>
                <a:cs typeface="Arial"/>
              </a:rPr>
              <a:t> </a:t>
            </a:r>
          </a:p>
          <a:p>
            <a:pPr marL="0" indent="0">
              <a:buNone/>
            </a:pPr>
            <a:r>
              <a:rPr lang="en-US" sz="1700" b="0" i="0" kern="1200" dirty="0">
                <a:latin typeface="Arial"/>
                <a:cs typeface="Arial"/>
                <a:hlinkClick r:id="rId3">
                  <a:extLst>
                    <a:ext uri="{A12FA001-AC4F-418D-AE19-62706E023703}">
                      <ahyp:hlinkClr xmlns:ahyp="http://schemas.microsoft.com/office/drawing/2018/hyperlinkcolor" val="tx"/>
                    </a:ext>
                  </a:extLst>
                </a:hlinkClick>
              </a:rPr>
              <a:t>https://maps.mines.edu</a:t>
            </a:r>
            <a:endParaRPr lang="en-US" sz="1700" b="0" i="0" kern="1200" dirty="0">
              <a:latin typeface="Arial"/>
              <a:cs typeface="Arial"/>
            </a:endParaRPr>
          </a:p>
          <a:p>
            <a:pPr marL="0" indent="0">
              <a:buNone/>
            </a:pPr>
            <a:r>
              <a:rPr lang="en-US" sz="1700" b="0" i="0" kern="1200" dirty="0">
                <a:latin typeface="Arial"/>
                <a:cs typeface="Arial"/>
                <a:hlinkClick r:id="rId4">
                  <a:extLst>
                    <a:ext uri="{A12FA001-AC4F-418D-AE19-62706E023703}">
                      <ahyp:hlinkClr xmlns:ahyp="http://schemas.microsoft.com/office/drawing/2018/hyperlinkcolor" val="tx"/>
                    </a:ext>
                  </a:extLst>
                </a:hlinkClick>
              </a:rPr>
              <a:t>https://www.mines.edu/graduate-studies/</a:t>
            </a:r>
            <a:endParaRPr lang="en-US" sz="1700" b="0" i="0" kern="1200" dirty="0">
              <a:latin typeface="Arial"/>
              <a:cs typeface="Arial"/>
            </a:endParaRPr>
          </a:p>
          <a:p>
            <a:pPr marL="0" indent="0">
              <a:buNone/>
            </a:pPr>
            <a:r>
              <a:rPr lang="en-US" sz="1700" b="0" i="0" kern="1200" dirty="0">
                <a:latin typeface="Arial"/>
                <a:cs typeface="Arial"/>
                <a:hlinkClick r:id="rId5">
                  <a:extLst>
                    <a:ext uri="{A12FA001-AC4F-418D-AE19-62706E023703}">
                      <ahyp:hlinkClr xmlns:ahyp="http://schemas.microsoft.com/office/drawing/2018/hyperlinkcolor" val="tx"/>
                    </a:ext>
                  </a:extLst>
                </a:hlinkClick>
              </a:rPr>
              <a:t>https://www.mines.edu/bursar/</a:t>
            </a:r>
            <a:endParaRPr lang="en-US" sz="1700" b="0" i="0" kern="1200" dirty="0">
              <a:latin typeface="Arial"/>
              <a:cs typeface="Arial"/>
            </a:endParaRPr>
          </a:p>
          <a:p>
            <a:pPr marL="0" indent="0">
              <a:buNone/>
            </a:pPr>
            <a:endParaRPr lang="en-US" sz="1700" b="0" i="0" kern="1200" dirty="0">
              <a:solidFill>
                <a:srgbClr val="92A2BD"/>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85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A8FB4D-0C09-4E4D-93C0-EC2DD2C334C3}"/>
              </a:ext>
            </a:extLst>
          </p:cNvPr>
          <p:cNvSpPr txBox="1">
            <a:spLocks/>
          </p:cNvSpPr>
          <p:nvPr/>
        </p:nvSpPr>
        <p:spPr>
          <a:xfrm>
            <a:off x="838200" y="208373"/>
            <a:ext cx="10515600" cy="73215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pPr>
              <a:spcAft>
                <a:spcPts val="600"/>
              </a:spcAft>
            </a:pPr>
            <a:r>
              <a:rPr lang="en-US" sz="4000" b="1" i="0" kern="1200" dirty="0">
                <a:solidFill>
                  <a:schemeClr val="tx2"/>
                </a:solidFill>
                <a:latin typeface="Arial"/>
                <a:cs typeface="Arial"/>
              </a:rPr>
              <a:t>Graduate RA &amp; TA Tuition </a:t>
            </a:r>
          </a:p>
        </p:txBody>
      </p:sp>
      <p:graphicFrame>
        <p:nvGraphicFramePr>
          <p:cNvPr id="5" name="Content Placeholder 3">
            <a:extLst>
              <a:ext uri="{FF2B5EF4-FFF2-40B4-BE49-F238E27FC236}">
                <a16:creationId xmlns:a16="http://schemas.microsoft.com/office/drawing/2014/main" id="{DA00D9BA-A81A-451C-AF2B-47D6F4603B48}"/>
              </a:ext>
            </a:extLst>
          </p:cNvPr>
          <p:cNvGraphicFramePr>
            <a:graphicFrameLocks/>
          </p:cNvGraphicFramePr>
          <p:nvPr>
            <p:extLst>
              <p:ext uri="{D42A27DB-BD31-4B8C-83A1-F6EECF244321}">
                <p14:modId xmlns:p14="http://schemas.microsoft.com/office/powerpoint/2010/main" val="498375214"/>
              </p:ext>
            </p:extLst>
          </p:nvPr>
        </p:nvGraphicFramePr>
        <p:xfrm>
          <a:off x="285750" y="1124494"/>
          <a:ext cx="11630025" cy="4747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137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86" y="98903"/>
            <a:ext cx="10515600" cy="732153"/>
          </a:xfrm>
        </p:spPr>
        <p:txBody>
          <a:bodyPr vert="horz" lIns="91440" tIns="45720" rIns="91440" bIns="45720" rtlCol="0" anchor="b">
            <a:normAutofit/>
          </a:bodyPr>
          <a:lstStyle/>
          <a:p>
            <a:r>
              <a:rPr lang="en-US" sz="3100" b="1" i="0" kern="1200" dirty="0">
                <a:latin typeface="Arial"/>
                <a:cs typeface="Arial"/>
              </a:rPr>
              <a:t>Graduate </a:t>
            </a:r>
            <a:r>
              <a:rPr lang="en-US" sz="3100" dirty="0">
                <a:latin typeface="Arial"/>
                <a:cs typeface="Arial"/>
              </a:rPr>
              <a:t>RA</a:t>
            </a:r>
            <a:r>
              <a:rPr lang="en-US" sz="3100" b="1" i="0" kern="1200" dirty="0">
                <a:latin typeface="Arial"/>
                <a:cs typeface="Arial"/>
              </a:rPr>
              <a:t> &amp; </a:t>
            </a:r>
            <a:r>
              <a:rPr lang="en-US" sz="3100" dirty="0">
                <a:latin typeface="Arial"/>
                <a:cs typeface="Arial"/>
              </a:rPr>
              <a:t>TA Tuition</a:t>
            </a:r>
            <a:endParaRPr lang="en-US" sz="3100" b="1" i="0" kern="1200" dirty="0">
              <a:latin typeface="Arial"/>
              <a:cs typeface="Arial"/>
            </a:endParaRPr>
          </a:p>
        </p:txBody>
      </p:sp>
      <p:sp>
        <p:nvSpPr>
          <p:cNvPr id="3" name="Slide Number Placeholder 2" hidden="1"/>
          <p:cNvSpPr>
            <a:spLocks noGrp="1"/>
          </p:cNvSpPr>
          <p:nvPr>
            <p:ph type="sldNum" sz="quarter" idx="12"/>
          </p:nvPr>
        </p:nvSpPr>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11</a:t>
            </a:fld>
            <a:endParaRPr lang="en-US" dirty="0"/>
          </a:p>
        </p:txBody>
      </p:sp>
      <p:sp>
        <p:nvSpPr>
          <p:cNvPr id="5" name="TextBox 4">
            <a:extLst>
              <a:ext uri="{FF2B5EF4-FFF2-40B4-BE49-F238E27FC236}">
                <a16:creationId xmlns:a16="http://schemas.microsoft.com/office/drawing/2014/main" id="{60D25C10-EDB6-4E24-9454-898928D4A486}"/>
              </a:ext>
            </a:extLst>
          </p:cNvPr>
          <p:cNvSpPr txBox="1"/>
          <p:nvPr/>
        </p:nvSpPr>
        <p:spPr>
          <a:xfrm>
            <a:off x="161986" y="2217912"/>
            <a:ext cx="4355052" cy="3666157"/>
          </a:xfrm>
          <a:prstGeom prst="rect">
            <a:avLst/>
          </a:prstGeom>
        </p:spPr>
        <p:txBody>
          <a:bodyPr vert="horz" lIns="91440" tIns="45720" rIns="91440" bIns="45720" rtlCol="0" anchor="t">
            <a:normAutofit fontScale="70000" lnSpcReduction="20000"/>
          </a:bodyPr>
          <a:lstStyle/>
          <a:p>
            <a:pPr marL="456565" indent="-456565" defTabSz="914377">
              <a:lnSpc>
                <a:spcPct val="170000"/>
              </a:lnSpc>
              <a:spcBef>
                <a:spcPts val="1000"/>
              </a:spcBef>
              <a:buFont typeface="Arial" charset="0"/>
              <a:buChar char="•"/>
            </a:pPr>
            <a:r>
              <a:rPr lang="en-US" sz="2400" dirty="0">
                <a:solidFill>
                  <a:schemeClr val="bg1"/>
                </a:solidFill>
                <a:latin typeface="Arial"/>
                <a:ea typeface="Arial" panose="020B0604020202020204" pitchFamily="34" charset="0"/>
                <a:cs typeface="Arial"/>
              </a:rPr>
              <a:t>Tuition is allowable and standard on RA &amp; TA contracts</a:t>
            </a:r>
          </a:p>
          <a:p>
            <a:pPr marL="456565" indent="-456565" defTabSz="914377">
              <a:lnSpc>
                <a:spcPct val="170000"/>
              </a:lnSpc>
              <a:spcBef>
                <a:spcPts val="1000"/>
              </a:spcBef>
              <a:buFont typeface="Arial" charset="0"/>
              <a:buChar char="•"/>
            </a:pPr>
            <a:r>
              <a:rPr lang="en-US" sz="2400" dirty="0">
                <a:solidFill>
                  <a:schemeClr val="bg1"/>
                </a:solidFill>
                <a:latin typeface="Arial"/>
                <a:ea typeface="Arial" panose="020B0604020202020204" pitchFamily="34" charset="0"/>
                <a:cs typeface="Arial"/>
              </a:rPr>
              <a:t>There needs to be pay in order to have tuition </a:t>
            </a:r>
            <a:endParaRPr lang="en-US" sz="2400" dirty="0">
              <a:solidFill>
                <a:schemeClr val="bg1"/>
              </a:solidFill>
              <a:latin typeface="Arial" panose="020B0604020202020204" pitchFamily="34" charset="0"/>
              <a:ea typeface="Arial" panose="020B0604020202020204" pitchFamily="34" charset="0"/>
              <a:cs typeface="Arial"/>
            </a:endParaRPr>
          </a:p>
          <a:p>
            <a:pPr marL="456565" indent="-456565" defTabSz="914377">
              <a:lnSpc>
                <a:spcPct val="170000"/>
              </a:lnSpc>
              <a:spcBef>
                <a:spcPts val="1000"/>
              </a:spcBef>
              <a:buFont typeface="Arial" charset="0"/>
              <a:buChar char="•"/>
            </a:pPr>
            <a:r>
              <a:rPr lang="en-US" sz="2400" dirty="0">
                <a:solidFill>
                  <a:schemeClr val="bg1"/>
                </a:solidFill>
                <a:latin typeface="Arial"/>
                <a:ea typeface="Arial" panose="020B0604020202020204" pitchFamily="34" charset="0"/>
                <a:cs typeface="Arial"/>
              </a:rPr>
              <a:t>Tuition must be proportionate among ALL  indexes if one or more relates to research (4XXXXX)</a:t>
            </a:r>
            <a:endParaRPr lang="en-US" sz="2400" dirty="0">
              <a:solidFill>
                <a:schemeClr val="bg1"/>
              </a:solidFill>
              <a:cs typeface="Calibri" panose="020F0502020204030204"/>
            </a:endParaRPr>
          </a:p>
          <a:p>
            <a:pPr marL="456565" indent="-456565" defTabSz="914377">
              <a:lnSpc>
                <a:spcPct val="90000"/>
              </a:lnSpc>
              <a:spcBef>
                <a:spcPts val="1000"/>
              </a:spcBef>
              <a:buFont typeface="Arial" charset="0"/>
              <a:buChar char="•"/>
            </a:pPr>
            <a:endParaRPr lang="en-US" sz="2800" dirty="0">
              <a:solidFill>
                <a:schemeClr val="bg1"/>
              </a:solidFill>
              <a:latin typeface="Arial"/>
              <a:ea typeface="Arial" panose="020B0604020202020204" pitchFamily="34" charset="0"/>
              <a:cs typeface="Arial"/>
            </a:endParaRPr>
          </a:p>
        </p:txBody>
      </p:sp>
      <p:pic>
        <p:nvPicPr>
          <p:cNvPr id="8" name="Picture 8" descr="Table&#10;&#10;Description automatically generated">
            <a:extLst>
              <a:ext uri="{FF2B5EF4-FFF2-40B4-BE49-F238E27FC236}">
                <a16:creationId xmlns:a16="http://schemas.microsoft.com/office/drawing/2014/main" id="{67DB45B3-9A9F-471D-A184-852E19EEFFDA}"/>
              </a:ext>
            </a:extLst>
          </p:cNvPr>
          <p:cNvPicPr>
            <a:picLocks noGrp="1" noChangeAspect="1"/>
          </p:cNvPicPr>
          <p:nvPr>
            <p:ph sz="half" idx="2"/>
          </p:nvPr>
        </p:nvPicPr>
        <p:blipFill>
          <a:blip r:embed="rId2"/>
          <a:stretch>
            <a:fillRect/>
          </a:stretch>
        </p:blipFill>
        <p:spPr>
          <a:xfrm>
            <a:off x="6362700" y="1420558"/>
            <a:ext cx="5457825" cy="4733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1" descr="Table&#10;&#10;Description automatically generated">
            <a:extLst>
              <a:ext uri="{FF2B5EF4-FFF2-40B4-BE49-F238E27FC236}">
                <a16:creationId xmlns:a16="http://schemas.microsoft.com/office/drawing/2014/main" id="{52699B13-DD63-4E79-B708-EAF89FCBC3B6}"/>
              </a:ext>
            </a:extLst>
          </p:cNvPr>
          <p:cNvPicPr>
            <a:picLocks noGrp="1" noChangeAspect="1"/>
          </p:cNvPicPr>
          <p:nvPr>
            <p:ph sz="half" idx="1"/>
          </p:nvPr>
        </p:nvPicPr>
        <p:blipFill>
          <a:blip r:embed="rId3"/>
          <a:stretch>
            <a:fillRect/>
          </a:stretch>
        </p:blipFill>
        <p:spPr>
          <a:xfrm>
            <a:off x="314325" y="1423712"/>
            <a:ext cx="5429250" cy="4727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9BE973F3-80AE-414B-B0A7-CA8CE4FB6B2E}"/>
              </a:ext>
            </a:extLst>
          </p:cNvPr>
          <p:cNvSpPr txBox="1"/>
          <p:nvPr/>
        </p:nvSpPr>
        <p:spPr>
          <a:xfrm>
            <a:off x="219075" y="1000125"/>
            <a:ext cx="202882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DD5F36"/>
                </a:solidFill>
                <a:latin typeface="Arial"/>
                <a:cs typeface="Arial"/>
              </a:rPr>
              <a:t>Original Contract:</a:t>
            </a:r>
          </a:p>
        </p:txBody>
      </p:sp>
      <p:sp>
        <p:nvSpPr>
          <p:cNvPr id="15" name="TextBox 14">
            <a:extLst>
              <a:ext uri="{FF2B5EF4-FFF2-40B4-BE49-F238E27FC236}">
                <a16:creationId xmlns:a16="http://schemas.microsoft.com/office/drawing/2014/main" id="{B62D7AA8-BA74-4F13-8E8E-5DB9D01C3282}"/>
              </a:ext>
            </a:extLst>
          </p:cNvPr>
          <p:cNvSpPr txBox="1"/>
          <p:nvPr/>
        </p:nvSpPr>
        <p:spPr>
          <a:xfrm>
            <a:off x="6248400" y="1000124"/>
            <a:ext cx="21145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DD5F36"/>
                </a:solidFill>
                <a:latin typeface="Arial"/>
                <a:cs typeface="Arial"/>
              </a:rPr>
              <a:t>Amended Contract:</a:t>
            </a:r>
          </a:p>
        </p:txBody>
      </p:sp>
    </p:spTree>
    <p:extLst>
      <p:ext uri="{BB962C8B-B14F-4D97-AF65-F5344CB8AC3E}">
        <p14:creationId xmlns:p14="http://schemas.microsoft.com/office/powerpoint/2010/main" val="1496132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A8FB4D-0C09-4E4D-93C0-EC2DD2C334C3}"/>
              </a:ext>
            </a:extLst>
          </p:cNvPr>
          <p:cNvSpPr txBox="1">
            <a:spLocks/>
          </p:cNvSpPr>
          <p:nvPr/>
        </p:nvSpPr>
        <p:spPr>
          <a:xfrm>
            <a:off x="317810" y="207149"/>
            <a:ext cx="9707137" cy="479929"/>
          </a:xfrm>
          <a:prstGeom prst="rect">
            <a:avLst/>
          </a:prstGeom>
        </p:spPr>
        <p:txBody>
          <a:bodyPr vert="horz" lIns="91440" tIns="45720" rIns="91440" bIns="45720" rtlCol="0" anchor="b">
            <a:normAutofit fontScale="77500" lnSpcReduction="20000"/>
          </a:bodyPr>
          <a:lstStyle>
            <a:lvl1pPr algn="l" defTabSz="914377" rtl="0" eaLnBrk="1" latinLnBrk="0" hangingPunct="1">
              <a:lnSpc>
                <a:spcPct val="90000"/>
              </a:lnSpc>
              <a:spcBef>
                <a:spcPct val="0"/>
              </a:spcBef>
              <a:buNone/>
              <a:defRPr sz="44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r>
              <a:rPr lang="en-US" dirty="0">
                <a:latin typeface="Arial"/>
                <a:cs typeface="Arial"/>
              </a:rPr>
              <a:t>Revising RA Contracts</a:t>
            </a:r>
            <a:endParaRPr lang="en-US" dirty="0"/>
          </a:p>
        </p:txBody>
      </p:sp>
      <p:graphicFrame>
        <p:nvGraphicFramePr>
          <p:cNvPr id="5" name="Content Placeholder 3">
            <a:extLst>
              <a:ext uri="{FF2B5EF4-FFF2-40B4-BE49-F238E27FC236}">
                <a16:creationId xmlns:a16="http://schemas.microsoft.com/office/drawing/2014/main" id="{DA00D9BA-A81A-451C-AF2B-47D6F4603B48}"/>
              </a:ext>
            </a:extLst>
          </p:cNvPr>
          <p:cNvGraphicFramePr>
            <a:graphicFrameLocks/>
          </p:cNvGraphicFramePr>
          <p:nvPr>
            <p:extLst>
              <p:ext uri="{D42A27DB-BD31-4B8C-83A1-F6EECF244321}">
                <p14:modId xmlns:p14="http://schemas.microsoft.com/office/powerpoint/2010/main" val="42943189"/>
              </p:ext>
            </p:extLst>
          </p:nvPr>
        </p:nvGraphicFramePr>
        <p:xfrm>
          <a:off x="-100417" y="797971"/>
          <a:ext cx="10681009" cy="5261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06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822" y="84086"/>
            <a:ext cx="10515600" cy="732153"/>
          </a:xfrm>
        </p:spPr>
        <p:txBody>
          <a:bodyPr anchor="ctr">
            <a:normAutofit/>
          </a:bodyPr>
          <a:lstStyle/>
          <a:p>
            <a:r>
              <a:rPr lang="en-US" dirty="0">
                <a:latin typeface="Arial"/>
                <a:cs typeface="Arial"/>
              </a:rPr>
              <a:t>Hourly Students</a:t>
            </a:r>
            <a:endParaRPr lang="en-US" dirty="0"/>
          </a:p>
        </p:txBody>
      </p:sp>
      <p:sp>
        <p:nvSpPr>
          <p:cNvPr id="3" name="Slide Number Placeholder 2" hidden="1"/>
          <p:cNvSpPr>
            <a:spLocks noGrp="1"/>
          </p:cNvSpPr>
          <p:nvPr>
            <p:ph type="sldNum" sz="quarter" idx="4"/>
          </p:nvPr>
        </p:nvSpPr>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13</a:t>
            </a:fld>
            <a:endParaRPr lang="en-US" dirty="0"/>
          </a:p>
        </p:txBody>
      </p:sp>
      <p:graphicFrame>
        <p:nvGraphicFramePr>
          <p:cNvPr id="2" name="Table 1">
            <a:extLst>
              <a:ext uri="{FF2B5EF4-FFF2-40B4-BE49-F238E27FC236}">
                <a16:creationId xmlns:a16="http://schemas.microsoft.com/office/drawing/2014/main" id="{001A9671-08AB-4AAB-BA85-7B63E1295035}"/>
              </a:ext>
            </a:extLst>
          </p:cNvPr>
          <p:cNvGraphicFramePr>
            <a:graphicFrameLocks noGrp="1"/>
          </p:cNvGraphicFramePr>
          <p:nvPr>
            <p:extLst>
              <p:ext uri="{D42A27DB-BD31-4B8C-83A1-F6EECF244321}">
                <p14:modId xmlns:p14="http://schemas.microsoft.com/office/powerpoint/2010/main" val="289238675"/>
              </p:ext>
            </p:extLst>
          </p:nvPr>
        </p:nvGraphicFramePr>
        <p:xfrm>
          <a:off x="408822" y="1073692"/>
          <a:ext cx="11327458" cy="4806152"/>
        </p:xfrm>
        <a:graphic>
          <a:graphicData uri="http://schemas.openxmlformats.org/drawingml/2006/table">
            <a:tbl>
              <a:tblPr firstRow="1" bandRow="1">
                <a:solidFill>
                  <a:srgbClr val="F2F2F2">
                    <a:alpha val="45098"/>
                  </a:srgbClr>
                </a:solidFill>
              </a:tblPr>
              <a:tblGrid>
                <a:gridCol w="1534396">
                  <a:extLst>
                    <a:ext uri="{9D8B030D-6E8A-4147-A177-3AD203B41FA5}">
                      <a16:colId xmlns:a16="http://schemas.microsoft.com/office/drawing/2014/main" val="4276665680"/>
                    </a:ext>
                  </a:extLst>
                </a:gridCol>
                <a:gridCol w="1465807">
                  <a:extLst>
                    <a:ext uri="{9D8B030D-6E8A-4147-A177-3AD203B41FA5}">
                      <a16:colId xmlns:a16="http://schemas.microsoft.com/office/drawing/2014/main" val="1605028816"/>
                    </a:ext>
                  </a:extLst>
                </a:gridCol>
                <a:gridCol w="3107185">
                  <a:extLst>
                    <a:ext uri="{9D8B030D-6E8A-4147-A177-3AD203B41FA5}">
                      <a16:colId xmlns:a16="http://schemas.microsoft.com/office/drawing/2014/main" val="723981173"/>
                    </a:ext>
                  </a:extLst>
                </a:gridCol>
                <a:gridCol w="1349406">
                  <a:extLst>
                    <a:ext uri="{9D8B030D-6E8A-4147-A177-3AD203B41FA5}">
                      <a16:colId xmlns:a16="http://schemas.microsoft.com/office/drawing/2014/main" val="192384813"/>
                    </a:ext>
                  </a:extLst>
                </a:gridCol>
                <a:gridCol w="878889">
                  <a:extLst>
                    <a:ext uri="{9D8B030D-6E8A-4147-A177-3AD203B41FA5}">
                      <a16:colId xmlns:a16="http://schemas.microsoft.com/office/drawing/2014/main" val="1878968522"/>
                    </a:ext>
                  </a:extLst>
                </a:gridCol>
                <a:gridCol w="2991775">
                  <a:extLst>
                    <a:ext uri="{9D8B030D-6E8A-4147-A177-3AD203B41FA5}">
                      <a16:colId xmlns:a16="http://schemas.microsoft.com/office/drawing/2014/main" val="2869480045"/>
                    </a:ext>
                  </a:extLst>
                </a:gridCol>
              </a:tblGrid>
              <a:tr h="454920">
                <a:tc>
                  <a:txBody>
                    <a:bodyPr/>
                    <a:lstStyle/>
                    <a:p>
                      <a:pPr algn="ctr" fontAlgn="ctr"/>
                      <a:r>
                        <a:rPr lang="en-US" sz="1300" b="0" i="0" u="none" strike="noStrike" cap="none" spc="0" dirty="0">
                          <a:solidFill>
                            <a:schemeClr val="bg1"/>
                          </a:solidFill>
                          <a:effectLst/>
                          <a:latin typeface="Calibri"/>
                        </a:rPr>
                        <a:t>Position</a:t>
                      </a:r>
                    </a:p>
                  </a:txBody>
                  <a:tcPr marL="3338" marR="3338" marT="84570" marB="0" anchor="ctr">
                    <a:lnL w="12700" cmpd="sng">
                      <a:solidFill>
                        <a:schemeClr val="tx1"/>
                      </a:solid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Type &amp;</a:t>
                      </a:r>
                    </a:p>
                    <a:p>
                      <a:pPr algn="ctr" fontAlgn="ctr"/>
                      <a:r>
                        <a:rPr lang="en-US" sz="1300" b="0" i="0" u="none" strike="noStrike" cap="none" spc="0" dirty="0">
                          <a:solidFill>
                            <a:schemeClr val="bg1"/>
                          </a:solidFill>
                          <a:effectLst/>
                          <a:latin typeface="Calibri"/>
                        </a:rPr>
                        <a:t>Compensation Mechanism</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Description</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To Request</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Acct. Code</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Things to Note</a:t>
                      </a:r>
                    </a:p>
                  </a:txBody>
                  <a:tcPr marL="3338" marR="3338" marT="84570" marB="0" anchor="ctr">
                    <a:lnL w="12700" cmpd="sng">
                      <a:noFill/>
                    </a:lnL>
                    <a:lnR w="12700" cmpd="sng">
                      <a:solidFill>
                        <a:schemeClr val="tx1"/>
                      </a:solid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9474171"/>
                  </a:ext>
                </a:extLst>
              </a:tr>
              <a:tr h="1934422">
                <a:tc>
                  <a:txBody>
                    <a:bodyPr/>
                    <a:lstStyle/>
                    <a:p>
                      <a:pPr lvl="0" algn="ctr">
                        <a:buNone/>
                      </a:pPr>
                      <a:r>
                        <a:rPr lang="en-US" sz="1100" b="1" i="0" u="none" strike="noStrike" dirty="0">
                          <a:solidFill>
                            <a:srgbClr val="000000"/>
                          </a:solidFill>
                          <a:effectLst/>
                          <a:latin typeface="Calibri"/>
                        </a:rPr>
                        <a:t>Hourly</a:t>
                      </a:r>
                      <a:br>
                        <a:rPr lang="en-US" sz="1100" b="1" i="0" u="none" strike="noStrike" dirty="0">
                          <a:solidFill>
                            <a:srgbClr val="000000"/>
                          </a:solidFill>
                          <a:effectLst/>
                          <a:latin typeface="Calibri"/>
                        </a:rPr>
                      </a:br>
                      <a:r>
                        <a:rPr lang="en-US" sz="1100" b="1" i="0" u="none" strike="noStrike" dirty="0">
                          <a:solidFill>
                            <a:srgbClr val="000000"/>
                          </a:solidFill>
                          <a:effectLst/>
                          <a:latin typeface="Calibri"/>
                        </a:rPr>
                        <a:t>(Graduate Student) </a:t>
                      </a:r>
                      <a:endParaRPr lang="en-US" sz="1100" b="1" i="0" u="none" strike="noStrike" cap="none" spc="0" dirty="0">
                        <a:solidFill>
                          <a:srgbClr val="000000"/>
                        </a:solidFill>
                        <a:effectLst/>
                        <a:latin typeface="Calibri"/>
                      </a:endParaRP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45098"/>
                      </a:srgbClr>
                    </a:solidFill>
                  </a:tcPr>
                </a:tc>
                <a:tc>
                  <a:txBody>
                    <a:bodyPr/>
                    <a:lstStyle/>
                    <a:p>
                      <a:pPr lvl="0" algn="ctr">
                        <a:buNone/>
                      </a:pPr>
                      <a:r>
                        <a:rPr lang="en-US" sz="1100" b="0" i="0" u="none" strike="noStrike" dirty="0">
                          <a:solidFill>
                            <a:srgbClr val="000000"/>
                          </a:solidFill>
                          <a:effectLst/>
                          <a:latin typeface="Calibri"/>
                        </a:rPr>
                        <a:t>Employee</a:t>
                      </a:r>
                    </a:p>
                    <a:p>
                      <a:pPr lvl="0" algn="ctr">
                        <a:buNone/>
                      </a:pPr>
                      <a:endParaRPr lang="en-US" sz="1100" b="0" i="0" u="none" strike="noStrike" dirty="0">
                        <a:solidFill>
                          <a:srgbClr val="000000"/>
                        </a:solidFill>
                        <a:effectLst/>
                        <a:latin typeface="Calibri"/>
                      </a:endParaRPr>
                    </a:p>
                    <a:p>
                      <a:pPr lvl="0" algn="ctr">
                        <a:buNone/>
                      </a:pPr>
                      <a:r>
                        <a:rPr lang="en-US" sz="1100" b="0" i="0" u="none" strike="noStrike" dirty="0">
                          <a:solidFill>
                            <a:srgbClr val="000000"/>
                          </a:solidFill>
                          <a:effectLst/>
                          <a:latin typeface="Calibri"/>
                        </a:rPr>
                        <a:t>Hourly Pay Rate</a:t>
                      </a:r>
                    </a:p>
                    <a:p>
                      <a:pPr lvl="0" algn="ctr">
                        <a:buNone/>
                      </a:pPr>
                      <a:endParaRPr lang="en-US" sz="1100" b="0" i="0" u="none" strike="noStrike" dirty="0">
                        <a:solidFill>
                          <a:srgbClr val="000000"/>
                        </a:solidFill>
                        <a:effectLst/>
                        <a:latin typeface="Calibri"/>
                      </a:endParaRPr>
                    </a:p>
                    <a:p>
                      <a:pPr lvl="0" algn="ctr">
                        <a:buNone/>
                      </a:pPr>
                      <a:r>
                        <a:rPr lang="en-US" sz="1100" b="0" i="0" u="none" strike="noStrike" dirty="0">
                          <a:solidFill>
                            <a:srgbClr val="000000"/>
                          </a:solidFill>
                          <a:effectLst/>
                          <a:latin typeface="Calibri"/>
                        </a:rPr>
                        <a:t>Payroll</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45098"/>
                      </a:srgbClr>
                    </a:solidFill>
                  </a:tcPr>
                </a:tc>
                <a:tc>
                  <a:txBody>
                    <a:bodyPr/>
                    <a:lstStyle/>
                    <a:p>
                      <a:pPr lvl="0" algn="ctr">
                        <a:buNone/>
                      </a:pPr>
                      <a:r>
                        <a:rPr lang="en-US" sz="1100" b="0" i="0" u="none" strike="noStrike" dirty="0">
                          <a:solidFill>
                            <a:srgbClr val="000000"/>
                          </a:solidFill>
                          <a:effectLst/>
                          <a:latin typeface="Calibri"/>
                        </a:rPr>
                        <a:t>Part-time on campus work in areas that are unrelated to a student's academic program and</a:t>
                      </a:r>
                    </a:p>
                    <a:p>
                      <a:pPr lvl="0" algn="ctr">
                        <a:buNone/>
                      </a:pPr>
                      <a:r>
                        <a:rPr lang="en-US" sz="1100" b="0" i="0" u="none" strike="noStrike" dirty="0">
                          <a:solidFill>
                            <a:srgbClr val="000000"/>
                          </a:solidFill>
                          <a:effectLst/>
                          <a:latin typeface="Calibri"/>
                        </a:rPr>
                        <a:t>does not involve teaching or research duties of the nature expected of a RA  or TA.</a:t>
                      </a:r>
                      <a:br>
                        <a:rPr lang="en-US" sz="1100" b="0" i="0" u="none" strike="noStrike" dirty="0">
                          <a:solidFill>
                            <a:srgbClr val="000000"/>
                          </a:solidFill>
                          <a:effectLst/>
                          <a:latin typeface="Calibri"/>
                        </a:rPr>
                      </a:b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Student may provide clerical, administrative and technical support for academic and administrative units and individual Mines faculty and research units.</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45098"/>
                      </a:srgbClr>
                    </a:solidFill>
                  </a:tcPr>
                </a:tc>
                <a:tc>
                  <a:txBody>
                    <a:bodyPr/>
                    <a:lstStyle/>
                    <a:p>
                      <a:pPr lvl="0" algn="ctr">
                        <a:buNone/>
                      </a:pPr>
                      <a:r>
                        <a:rPr lang="en-US" sz="1100" b="0" i="0" u="none" strike="noStrike" dirty="0">
                          <a:solidFill>
                            <a:srgbClr val="000000"/>
                          </a:solidFill>
                          <a:effectLst/>
                          <a:latin typeface="Calibri"/>
                        </a:rPr>
                        <a:t>Graduate Contract Form</a:t>
                      </a:r>
                      <a:br>
                        <a:rPr lang="en-US" sz="1100" b="0" i="0" u="none" strike="noStrike" dirty="0">
                          <a:solidFill>
                            <a:srgbClr val="000000"/>
                          </a:solidFill>
                          <a:effectLst/>
                          <a:latin typeface="Calibri"/>
                        </a:rPr>
                      </a:b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OnBase</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45098"/>
                      </a:srgbClr>
                    </a:solidFill>
                  </a:tcPr>
                </a:tc>
                <a:tc>
                  <a:txBody>
                    <a:bodyPr/>
                    <a:lstStyle/>
                    <a:p>
                      <a:pPr lvl="0" algn="ctr">
                        <a:buNone/>
                      </a:pPr>
                      <a:r>
                        <a:rPr lang="en-US" sz="1100" b="0" i="0" u="none" strike="noStrike" dirty="0">
                          <a:solidFill>
                            <a:srgbClr val="000000"/>
                          </a:solidFill>
                          <a:effectLst/>
                          <a:latin typeface="Calibri"/>
                        </a:rPr>
                        <a:t>Pay: 5218</a:t>
                      </a:r>
                      <a:endParaRPr lang="en-US" sz="1100" b="0" i="0" u="none" strike="noStrike" cap="none" spc="0" dirty="0">
                        <a:solidFill>
                          <a:schemeClr val="tx1"/>
                        </a:solidFill>
                        <a:effectLst/>
                        <a:latin typeface="Calibri"/>
                      </a:endParaRP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45098"/>
                      </a:srgbClr>
                    </a:solidFill>
                  </a:tcPr>
                </a:tc>
                <a:tc>
                  <a:txBody>
                    <a:bodyPr/>
                    <a:lstStyle/>
                    <a:p>
                      <a:pPr lvl="0" algn="ctr">
                        <a:buNone/>
                      </a:pPr>
                      <a:r>
                        <a:rPr lang="en-US" sz="1100" b="0" i="0" u="none" strike="noStrike" dirty="0">
                          <a:solidFill>
                            <a:srgbClr val="000000"/>
                          </a:solidFill>
                          <a:effectLst/>
                          <a:latin typeface="Calibri"/>
                        </a:rPr>
                        <a:t>Hourly contract may be prepared to cover multiple semesters, inter-terms, both, or a full academic year.</a:t>
                      </a:r>
                      <a:br>
                        <a:rPr lang="en-US" sz="1100" b="0" i="0" u="none" strike="noStrike" dirty="0">
                          <a:solidFill>
                            <a:srgbClr val="000000"/>
                          </a:solidFill>
                          <a:effectLst/>
                          <a:latin typeface="Calibri"/>
                        </a:rPr>
                      </a:b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No benefit of tuition reimbursement.</a:t>
                      </a:r>
                      <a:br>
                        <a:rPr lang="en-US" sz="1100" b="0" i="0" u="none" strike="noStrike" dirty="0">
                          <a:solidFill>
                            <a:srgbClr val="000000"/>
                          </a:solidFill>
                          <a:effectLst/>
                          <a:latin typeface="Calibri"/>
                        </a:rPr>
                      </a:b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Student is compensated semi-monthly through payroll.</a:t>
                      </a:r>
                      <a:endParaRPr lang="en-US" dirty="0">
                        <a:solidFill>
                          <a:srgbClr val="000000"/>
                        </a:solidFill>
                      </a:endParaRP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1550296084"/>
                  </a:ext>
                </a:extLst>
              </a:tr>
              <a:tr h="1096400">
                <a:tc rowSpan="2">
                  <a:txBody>
                    <a:bodyPr/>
                    <a:lstStyle/>
                    <a:p>
                      <a:pPr lvl="0" algn="ctr">
                        <a:buNone/>
                      </a:pPr>
                      <a:r>
                        <a:rPr lang="en-US" sz="1100" b="1" i="0" u="none" strike="noStrike" dirty="0">
                          <a:solidFill>
                            <a:srgbClr val="000000"/>
                          </a:solidFill>
                          <a:effectLst/>
                          <a:latin typeface="Calibri"/>
                        </a:rPr>
                        <a:t>Hourly</a:t>
                      </a:r>
                      <a:endParaRPr lang="en-US" dirty="0"/>
                    </a:p>
                    <a:p>
                      <a:pPr lvl="0" algn="ctr">
                        <a:buNone/>
                      </a:pPr>
                      <a:r>
                        <a:rPr lang="en-US" sz="1100" b="1" i="0" u="none" strike="noStrike" dirty="0">
                          <a:solidFill>
                            <a:srgbClr val="000000"/>
                          </a:solidFill>
                          <a:effectLst/>
                          <a:latin typeface="Calibri"/>
                        </a:rPr>
                        <a:t>(Undergraduate Student)</a:t>
                      </a:r>
                      <a:endParaRPr lang="en-US" sz="1100" b="1" i="0" u="none" strike="noStrike" cap="none" spc="0" dirty="0">
                        <a:solidFill>
                          <a:srgbClr val="DD5F36"/>
                        </a:solidFill>
                        <a:effectLst/>
                        <a:latin typeface="Calibri"/>
                      </a:endParaRP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rowSpan="2">
                  <a:txBody>
                    <a:bodyPr/>
                    <a:lstStyle/>
                    <a:p>
                      <a:pPr lvl="0" algn="ctr">
                        <a:buNone/>
                      </a:pPr>
                      <a:r>
                        <a:rPr lang="en-US" sz="1100" b="0" i="0" u="none" strike="noStrike" dirty="0">
                          <a:solidFill>
                            <a:srgbClr val="000000"/>
                          </a:solidFill>
                          <a:effectLst/>
                          <a:latin typeface="Calibri"/>
                        </a:rPr>
                        <a:t>Employee</a:t>
                      </a:r>
                    </a:p>
                    <a:p>
                      <a:pPr lvl="0" algn="ctr">
                        <a:buNone/>
                      </a:pPr>
                      <a:endParaRPr lang="en-US" sz="1100" b="0" i="0" u="none" strike="noStrike" dirty="0">
                        <a:solidFill>
                          <a:srgbClr val="000000"/>
                        </a:solidFill>
                        <a:effectLst/>
                        <a:latin typeface="Calibri"/>
                      </a:endParaRPr>
                    </a:p>
                    <a:p>
                      <a:pPr lvl="0" algn="ctr">
                        <a:buNone/>
                      </a:pPr>
                      <a:r>
                        <a:rPr lang="en-US" sz="1100" b="0" i="0" u="none" strike="noStrike" dirty="0">
                          <a:solidFill>
                            <a:srgbClr val="000000"/>
                          </a:solidFill>
                          <a:effectLst/>
                          <a:latin typeface="Calibri"/>
                        </a:rPr>
                        <a:t>Hourly Pay Rate</a:t>
                      </a:r>
                    </a:p>
                    <a:p>
                      <a:pPr lvl="0" algn="ctr">
                        <a:buNone/>
                      </a:pPr>
                      <a:endParaRPr lang="en-US" sz="1100" b="0" i="0" u="none" strike="noStrike" dirty="0">
                        <a:solidFill>
                          <a:srgbClr val="000000"/>
                        </a:solidFill>
                        <a:effectLst/>
                        <a:latin typeface="Calibri"/>
                      </a:endParaRPr>
                    </a:p>
                    <a:p>
                      <a:pPr lvl="0" algn="ctr">
                        <a:buNone/>
                      </a:pPr>
                      <a:r>
                        <a:rPr lang="en-US" sz="1100" b="0" i="0" u="none" strike="noStrike" dirty="0">
                          <a:solidFill>
                            <a:srgbClr val="000000"/>
                          </a:solidFill>
                          <a:effectLst/>
                          <a:latin typeface="Calibri"/>
                        </a:rPr>
                        <a:t>Payroll</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rowSpan="2">
                  <a:txBody>
                    <a:bodyPr/>
                    <a:lstStyle/>
                    <a:p>
                      <a:pPr lvl="0" algn="ctr">
                        <a:buNone/>
                      </a:pPr>
                      <a:r>
                        <a:rPr lang="en-US" sz="1100" b="0" i="0" u="none" strike="noStrike" dirty="0">
                          <a:solidFill>
                            <a:srgbClr val="000000"/>
                          </a:solidFill>
                          <a:effectLst/>
                          <a:latin typeface="Calibri"/>
                        </a:rPr>
                        <a:t>Undergraduate students working on campus.</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a:txBody>
                    <a:bodyPr/>
                    <a:lstStyle/>
                    <a:p>
                      <a:pPr lvl="0" algn="ctr">
                        <a:buNone/>
                      </a:pPr>
                      <a:r>
                        <a:rPr lang="en-US" sz="1100" b="0" i="0" u="sng" strike="noStrike" dirty="0">
                          <a:solidFill>
                            <a:srgbClr val="0563C1"/>
                          </a:solidFill>
                          <a:effectLst/>
                          <a:latin typeface="Calibri"/>
                          <a:hlinkClick r:id="rId2"/>
                        </a:rPr>
                        <a:t>Undergraduate Student Employment  Form</a:t>
                      </a:r>
                      <a:endParaRPr lang="en-US" sz="1100" b="0" i="0" u="sng" strike="noStrike" cap="none" spc="0" dirty="0">
                        <a:solidFill>
                          <a:srgbClr val="0563C1"/>
                        </a:solidFill>
                        <a:effectLst/>
                        <a:latin typeface="Calibri"/>
                      </a:endParaRP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34902"/>
                      </a:srgbClr>
                    </a:solidFill>
                  </a:tcPr>
                </a:tc>
                <a:tc rowSpan="2">
                  <a:txBody>
                    <a:bodyPr/>
                    <a:lstStyle/>
                    <a:p>
                      <a:pPr lvl="0" algn="ctr">
                        <a:buNone/>
                      </a:pPr>
                      <a:r>
                        <a:rPr lang="en-US" sz="1100" b="0" i="0" u="none" strike="noStrike" dirty="0">
                          <a:solidFill>
                            <a:srgbClr val="000000"/>
                          </a:solidFill>
                          <a:effectLst/>
                          <a:latin typeface="Calibri"/>
                        </a:rPr>
                        <a:t>Pay: 5218</a:t>
                      </a:r>
                      <a:endParaRPr lang="en-US" sz="1100" b="0" i="0" u="none" strike="noStrike" cap="none" spc="0" dirty="0">
                        <a:solidFill>
                          <a:schemeClr val="tx1"/>
                        </a:solidFill>
                        <a:effectLst/>
                        <a:latin typeface="Calibri"/>
                      </a:endParaRP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rowSpan="2">
                  <a:txBody>
                    <a:bodyPr/>
                    <a:lstStyle/>
                    <a:p>
                      <a:pPr lvl="0" algn="ctr">
                        <a:buNone/>
                      </a:pPr>
                      <a:r>
                        <a:rPr lang="en-US" sz="1100" b="0" i="0" u="none" strike="noStrike" dirty="0">
                          <a:solidFill>
                            <a:srgbClr val="000000"/>
                          </a:solidFill>
                          <a:effectLst/>
                          <a:latin typeface="Calibri"/>
                        </a:rPr>
                        <a:t>Hourly contract may be prepared to cover multiple semesters, inter-terms, both, or a full academic year.</a:t>
                      </a:r>
                      <a:br>
                        <a:rPr lang="en-US" sz="1100" b="0" i="0" u="none" strike="noStrike" dirty="0">
                          <a:solidFill>
                            <a:srgbClr val="000000"/>
                          </a:solidFill>
                          <a:effectLst/>
                          <a:latin typeface="Calibri"/>
                        </a:rPr>
                      </a:b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No benefit of tuition reimbursement.</a:t>
                      </a:r>
                      <a:br>
                        <a:rPr lang="en-US" sz="1100" b="0" i="0" u="none" strike="noStrike" dirty="0">
                          <a:solidFill>
                            <a:srgbClr val="000000"/>
                          </a:solidFill>
                          <a:effectLst/>
                          <a:latin typeface="Calibri"/>
                        </a:rPr>
                      </a:b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Student is compensated semi-monthly through payroll.</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extLst>
                  <a:ext uri="{0D108BD9-81ED-4DB2-BD59-A6C34878D82A}">
                    <a16:rowId xmlns:a16="http://schemas.microsoft.com/office/drawing/2014/main" val="1833960093"/>
                  </a:ext>
                </a:extLst>
              </a:tr>
              <a:tr h="1096400">
                <a:tc vMerge="1">
                  <a:txBody>
                    <a:bodyPr/>
                    <a:lstStyle/>
                    <a:p>
                      <a:pPr lvl="0" algn="ctr">
                        <a:buNone/>
                      </a:pPr>
                      <a:endParaRPr lang="en-US" sz="1100" b="1" i="0" u="none" strike="noStrike" cap="none" spc="0" dirty="0">
                        <a:solidFill>
                          <a:srgbClr val="DD5F36"/>
                        </a:solidFill>
                        <a:effectLst/>
                        <a:latin typeface="Calibri"/>
                      </a:endParaRPr>
                    </a:p>
                  </a:txBody>
                  <a:tcPr marL="3338" marR="3338" marT="84570" marB="0" anchor="ctr">
                    <a:lnL w="12700" cmpd="sng">
                      <a:solidFill>
                        <a:schemeClr val="tx1"/>
                      </a:solidFill>
                      <a:prstDash val="solid"/>
                    </a:lnL>
                    <a:lnR w="12700" cmpd="sng">
                      <a:no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BFBFBF">
                        <a:alpha val="34902"/>
                      </a:srgbClr>
                    </a:solidFill>
                  </a:tcPr>
                </a:tc>
                <a:tc vMerge="1">
                  <a:txBody>
                    <a:bodyPr/>
                    <a:lstStyle/>
                    <a:p>
                      <a:pPr lvl="0" algn="ctr">
                        <a:buNone/>
                      </a:pPr>
                      <a:endParaRPr lang="en-US" sz="1100" b="0" i="0" u="none" strike="noStrike" dirty="0">
                        <a:solidFill>
                          <a:srgbClr val="000000"/>
                        </a:solidFill>
                        <a:effectLst/>
                        <a:latin typeface="Calibri"/>
                      </a:endParaRPr>
                    </a:p>
                  </a:txBody>
                  <a:tcPr marL="3338" marR="3338" marT="8457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BFBFBF">
                        <a:alpha val="34902"/>
                      </a:srgbClr>
                    </a:solidFill>
                  </a:tcPr>
                </a:tc>
                <a:tc vMerge="1">
                  <a:txBody>
                    <a:bodyPr/>
                    <a:lstStyle/>
                    <a:p>
                      <a:pPr lvl="0" algn="ctr">
                        <a:buNone/>
                      </a:pPr>
                      <a:endParaRPr lang="en-US" sz="1100" b="0" i="0" u="none" strike="noStrike" dirty="0">
                        <a:solidFill>
                          <a:srgbClr val="000000"/>
                        </a:solidFill>
                        <a:effectLst/>
                        <a:latin typeface="Calibri"/>
                      </a:endParaRPr>
                    </a:p>
                  </a:txBody>
                  <a:tcPr marL="3338" marR="3338" marT="84570"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BFBFBF">
                        <a:alpha val="34902"/>
                      </a:srgbClr>
                    </a:solidFill>
                  </a:tcPr>
                </a:tc>
                <a:tc>
                  <a:txBody>
                    <a:bodyPr/>
                    <a:lstStyle/>
                    <a:p>
                      <a:pPr lvl="0" algn="ctr">
                        <a:buNone/>
                      </a:pPr>
                      <a:r>
                        <a:rPr lang="en-US" sz="1100" b="0" i="0" u="sng" strike="noStrike" dirty="0">
                          <a:solidFill>
                            <a:srgbClr val="0563C1"/>
                          </a:solidFill>
                          <a:effectLst/>
                          <a:latin typeface="+mn-lt"/>
                          <a:hlinkClick r:id="rId3"/>
                        </a:rPr>
                        <a:t>MAPS Ticket: Submit NEW Undergraduate Student Contract</a:t>
                      </a:r>
                      <a:endParaRPr lang="en-US" sz="1100" b="0" i="0" u="sng" strike="noStrike" cap="none" spc="0" dirty="0">
                        <a:solidFill>
                          <a:srgbClr val="0563C1"/>
                        </a:solidFill>
                        <a:effectLst/>
                        <a:latin typeface="Calibri"/>
                      </a:endParaRP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alpha val="34902"/>
                      </a:srgbClr>
                    </a:solidFill>
                  </a:tcPr>
                </a:tc>
                <a:tc vMerge="1">
                  <a:txBody>
                    <a:bodyPr/>
                    <a:lstStyle/>
                    <a:p>
                      <a:pPr lvl="0" algn="ctr">
                        <a:buNone/>
                      </a:pPr>
                      <a:endParaRPr lang="en-US" sz="1100" b="0" i="0" u="none" strike="noStrike" cap="none" spc="0" dirty="0">
                        <a:solidFill>
                          <a:schemeClr val="tx1"/>
                        </a:solidFill>
                        <a:effectLst/>
                        <a:latin typeface="Calibri"/>
                      </a:endParaRPr>
                    </a:p>
                  </a:txBody>
                  <a:tcPr marL="3338" marR="3338" marT="8457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solidFill>
                        <a:schemeClr val="tx1"/>
                      </a:solidFill>
                      <a:prstDash val="solid"/>
                    </a:lnB>
                    <a:solidFill>
                      <a:srgbClr val="BFBFBF">
                        <a:alpha val="34902"/>
                      </a:srgbClr>
                    </a:solidFill>
                  </a:tcPr>
                </a:tc>
                <a:tc vMerge="1">
                  <a:txBody>
                    <a:bodyPr/>
                    <a:lstStyle/>
                    <a:p>
                      <a:pPr lvl="0" algn="ctr">
                        <a:buNone/>
                      </a:pPr>
                      <a:endParaRPr lang="en-US" sz="1100" b="0" i="0" u="none" strike="noStrike" dirty="0">
                        <a:solidFill>
                          <a:srgbClr val="000000"/>
                        </a:solidFill>
                        <a:effectLst/>
                        <a:latin typeface="Calibri"/>
                      </a:endParaRPr>
                    </a:p>
                  </a:txBody>
                  <a:tcPr marL="3338" marR="3338" marT="84570" marB="0" anchor="ctr">
                    <a:lnL w="12700" cmpd="sng">
                      <a:noFill/>
                      <a:prstDash val="solid"/>
                    </a:lnL>
                    <a:lnR w="12700" cmpd="sng">
                      <a:solidFill>
                        <a:schemeClr val="tx1"/>
                      </a:solidFill>
                      <a:prstDash val="solid"/>
                    </a:lnR>
                    <a:lnT w="12700" cap="flat" cmpd="sng" algn="ctr">
                      <a:solidFill>
                        <a:schemeClr val="bg1">
                          <a:lumMod val="75000"/>
                        </a:schemeClr>
                      </a:solidFill>
                      <a:prstDash val="solid"/>
                      <a:round/>
                      <a:headEnd type="none" w="med" len="med"/>
                      <a:tailEnd type="none" w="med" len="med"/>
                    </a:lnT>
                    <a:lnB w="12700" cmpd="sng">
                      <a:solidFill>
                        <a:schemeClr val="tx1"/>
                      </a:solidFill>
                      <a:prstDash val="solid"/>
                    </a:lnB>
                    <a:solidFill>
                      <a:srgbClr val="BFBFBF">
                        <a:alpha val="34902"/>
                      </a:srgbClr>
                    </a:solidFill>
                  </a:tcPr>
                </a:tc>
                <a:extLst>
                  <a:ext uri="{0D108BD9-81ED-4DB2-BD59-A6C34878D82A}">
                    <a16:rowId xmlns:a16="http://schemas.microsoft.com/office/drawing/2014/main" val="2391242861"/>
                  </a:ext>
                </a:extLst>
              </a:tr>
            </a:tbl>
          </a:graphicData>
        </a:graphic>
      </p:graphicFrame>
    </p:spTree>
    <p:extLst>
      <p:ext uri="{BB962C8B-B14F-4D97-AF65-F5344CB8AC3E}">
        <p14:creationId xmlns:p14="http://schemas.microsoft.com/office/powerpoint/2010/main" val="3191496168"/>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93" y="267842"/>
            <a:ext cx="5019479" cy="1256371"/>
          </a:xfrm>
        </p:spPr>
        <p:txBody>
          <a:bodyPr anchor="b">
            <a:normAutofit fontScale="90000"/>
          </a:bodyPr>
          <a:lstStyle/>
          <a:p>
            <a:r>
              <a:rPr lang="en-US" dirty="0">
                <a:latin typeface="Arial"/>
                <a:cs typeface="Arial"/>
              </a:rPr>
              <a:t>Hourly Students: Graduates</a:t>
            </a:r>
            <a:endParaRPr lang="en-US" b="0" dirty="0">
              <a:latin typeface="Arial"/>
              <a:cs typeface="Arial"/>
            </a:endParaRPr>
          </a:p>
        </p:txBody>
      </p:sp>
      <p:sp>
        <p:nvSpPr>
          <p:cNvPr id="9" name="Text Placeholder 3">
            <a:extLst>
              <a:ext uri="{FF2B5EF4-FFF2-40B4-BE49-F238E27FC236}">
                <a16:creationId xmlns:a16="http://schemas.microsoft.com/office/drawing/2014/main" id="{11C78D0C-FE26-42AC-A4B7-2383BAED6B30}"/>
              </a:ext>
            </a:extLst>
          </p:cNvPr>
          <p:cNvSpPr>
            <a:spLocks noGrp="1"/>
          </p:cNvSpPr>
          <p:nvPr>
            <p:ph type="body" sz="half" idx="2"/>
          </p:nvPr>
        </p:nvSpPr>
        <p:spPr>
          <a:xfrm>
            <a:off x="152693" y="2276920"/>
            <a:ext cx="4787162" cy="3607149"/>
          </a:xfrm>
        </p:spPr>
        <p:txBody>
          <a:bodyPr vert="horz" lIns="91440" tIns="45720" rIns="91440" bIns="45720" rtlCol="0" anchor="t">
            <a:normAutofit/>
          </a:bodyPr>
          <a:lstStyle/>
          <a:p>
            <a:pPr marL="456565" indent="-456565"/>
            <a:r>
              <a:rPr lang="en-US" dirty="0">
                <a:latin typeface="Arial"/>
                <a:cs typeface="Arial"/>
              </a:rPr>
              <a:t>Contract is submitted in OnBase</a:t>
            </a:r>
          </a:p>
          <a:p>
            <a:pPr marL="456565" indent="-456565"/>
            <a:endParaRPr lang="en-US" dirty="0">
              <a:latin typeface="Arial"/>
              <a:cs typeface="Arial"/>
            </a:endParaRPr>
          </a:p>
          <a:p>
            <a:pPr marL="456565" indent="-456565"/>
            <a:r>
              <a:rPr lang="en-US" dirty="0">
                <a:latin typeface="Arial"/>
                <a:cs typeface="Arial"/>
              </a:rPr>
              <a:t>Tuition / Fees / Insurance is unallowable</a:t>
            </a:r>
          </a:p>
          <a:p>
            <a:pPr marL="456565" indent="-456565"/>
            <a:endParaRPr lang="en-US" dirty="0">
              <a:latin typeface="Arial"/>
              <a:cs typeface="Arial"/>
            </a:endParaRPr>
          </a:p>
          <a:p>
            <a:pPr marL="456565" indent="-456565"/>
            <a:r>
              <a:rPr lang="en-US" dirty="0">
                <a:latin typeface="Arial"/>
                <a:cs typeface="Arial"/>
              </a:rPr>
              <a:t>Acct Code: 5218</a:t>
            </a:r>
          </a:p>
        </p:txBody>
      </p:sp>
      <p:sp>
        <p:nvSpPr>
          <p:cNvPr id="3" name="Slide Number Placeholder 2" hidden="1"/>
          <p:cNvSpPr>
            <a:spLocks noGrp="1"/>
          </p:cNvSpPr>
          <p:nvPr>
            <p:ph type="sldNum" sz="quarter" idx="4"/>
          </p:nvPr>
        </p:nvSpPr>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14</a:t>
            </a:fld>
            <a:endParaRPr lang="en-US" dirty="0"/>
          </a:p>
        </p:txBody>
      </p:sp>
      <p:pic>
        <p:nvPicPr>
          <p:cNvPr id="6" name="Picture 6" descr="Graphical user interface, text, application, email&#10;&#10;Description automatically generated">
            <a:extLst>
              <a:ext uri="{FF2B5EF4-FFF2-40B4-BE49-F238E27FC236}">
                <a16:creationId xmlns:a16="http://schemas.microsoft.com/office/drawing/2014/main" id="{1B017881-22E2-430E-9748-504504C400D5}"/>
              </a:ext>
            </a:extLst>
          </p:cNvPr>
          <p:cNvPicPr>
            <a:picLocks noChangeAspect="1"/>
          </p:cNvPicPr>
          <p:nvPr/>
        </p:nvPicPr>
        <p:blipFill>
          <a:blip r:embed="rId2"/>
          <a:stretch>
            <a:fillRect/>
          </a:stretch>
        </p:blipFill>
        <p:spPr>
          <a:xfrm>
            <a:off x="5421351" y="1944356"/>
            <a:ext cx="6608955" cy="2904239"/>
          </a:xfrm>
          <a:prstGeom prst="rect">
            <a:avLst/>
          </a:prstGeom>
        </p:spPr>
      </p:pic>
    </p:spTree>
    <p:extLst>
      <p:ext uri="{BB962C8B-B14F-4D97-AF65-F5344CB8AC3E}">
        <p14:creationId xmlns:p14="http://schemas.microsoft.com/office/powerpoint/2010/main" val="251891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93" y="267842"/>
            <a:ext cx="5019479" cy="1256371"/>
          </a:xfrm>
        </p:spPr>
        <p:txBody>
          <a:bodyPr anchor="b">
            <a:normAutofit fontScale="90000"/>
          </a:bodyPr>
          <a:lstStyle/>
          <a:p>
            <a:r>
              <a:rPr lang="en-US" dirty="0">
                <a:latin typeface="Arial"/>
                <a:cs typeface="Arial"/>
              </a:rPr>
              <a:t>Hourly Students: Undergraduates</a:t>
            </a:r>
            <a:endParaRPr lang="en-US" b="0" dirty="0">
              <a:latin typeface="Arial"/>
              <a:cs typeface="Arial"/>
            </a:endParaRPr>
          </a:p>
        </p:txBody>
      </p:sp>
      <p:pic>
        <p:nvPicPr>
          <p:cNvPr id="2" name="Picture 5" descr="Graphical user interface, text, application, email&#10;&#10;Description automatically generated">
            <a:extLst>
              <a:ext uri="{FF2B5EF4-FFF2-40B4-BE49-F238E27FC236}">
                <a16:creationId xmlns:a16="http://schemas.microsoft.com/office/drawing/2014/main" id="{80938538-C121-427F-B944-2EC6EB7710B4}"/>
              </a:ext>
            </a:extLst>
          </p:cNvPr>
          <p:cNvPicPr>
            <a:picLocks noChangeAspect="1"/>
          </p:cNvPicPr>
          <p:nvPr/>
        </p:nvPicPr>
        <p:blipFill>
          <a:blip r:embed="rId2"/>
          <a:stretch>
            <a:fillRect/>
          </a:stretch>
        </p:blipFill>
        <p:spPr>
          <a:xfrm>
            <a:off x="5276115" y="819386"/>
            <a:ext cx="6795081" cy="5063589"/>
          </a:xfrm>
          <a:prstGeom prst="rect">
            <a:avLst/>
          </a:prstGeom>
          <a:noFill/>
        </p:spPr>
      </p:pic>
      <p:sp>
        <p:nvSpPr>
          <p:cNvPr id="9" name="Text Placeholder 3">
            <a:extLst>
              <a:ext uri="{FF2B5EF4-FFF2-40B4-BE49-F238E27FC236}">
                <a16:creationId xmlns:a16="http://schemas.microsoft.com/office/drawing/2014/main" id="{11C78D0C-FE26-42AC-A4B7-2383BAED6B30}"/>
              </a:ext>
            </a:extLst>
          </p:cNvPr>
          <p:cNvSpPr>
            <a:spLocks noGrp="1"/>
          </p:cNvSpPr>
          <p:nvPr>
            <p:ph type="body" sz="half" idx="2"/>
          </p:nvPr>
        </p:nvSpPr>
        <p:spPr>
          <a:xfrm>
            <a:off x="124118" y="2034381"/>
            <a:ext cx="4582027" cy="4078288"/>
          </a:xfrm>
        </p:spPr>
        <p:txBody>
          <a:bodyPr vert="horz" lIns="91440" tIns="45720" rIns="91440" bIns="45720" rtlCol="0" anchor="t">
            <a:normAutofit fontScale="92500" lnSpcReduction="20000"/>
          </a:bodyPr>
          <a:lstStyle/>
          <a:p>
            <a:pPr marL="456565" indent="-456565"/>
            <a:r>
              <a:rPr lang="en-US" dirty="0">
                <a:latin typeface="Arial"/>
                <a:cs typeface="Arial"/>
              </a:rPr>
              <a:t>Contract is submitted as a MAPS ticket</a:t>
            </a:r>
          </a:p>
          <a:p>
            <a:pPr marL="456565" indent="-456565"/>
            <a:endParaRPr lang="en-US" dirty="0">
              <a:latin typeface="Arial"/>
              <a:cs typeface="Arial"/>
            </a:endParaRPr>
          </a:p>
          <a:p>
            <a:pPr marL="456565" indent="-456565"/>
            <a:r>
              <a:rPr lang="en-US" dirty="0">
                <a:latin typeface="Arial"/>
                <a:cs typeface="Arial"/>
              </a:rPr>
              <a:t>Tuition / Fees / Insurance is unallowable</a:t>
            </a:r>
            <a:endParaRPr lang="en-US" dirty="0"/>
          </a:p>
          <a:p>
            <a:pPr marL="0" indent="0">
              <a:buNone/>
            </a:pPr>
            <a:endParaRPr lang="en-US" dirty="0"/>
          </a:p>
          <a:p>
            <a:pPr marL="456565" indent="-456565"/>
            <a:r>
              <a:rPr lang="en-US" dirty="0">
                <a:latin typeface="Arial"/>
                <a:cs typeface="Arial"/>
              </a:rPr>
              <a:t>Contract template (PDF &amp; Excel) can be found on MAPS ticket</a:t>
            </a:r>
          </a:p>
          <a:p>
            <a:pPr marL="456565" indent="-456565"/>
            <a:endParaRPr lang="en-US" dirty="0"/>
          </a:p>
          <a:p>
            <a:pPr marL="456565" indent="-456565"/>
            <a:r>
              <a:rPr lang="en-US" dirty="0">
                <a:latin typeface="Arial"/>
                <a:cs typeface="Arial"/>
              </a:rPr>
              <a:t>Acct Code: 5218</a:t>
            </a:r>
            <a:endParaRPr lang="en-US" dirty="0"/>
          </a:p>
        </p:txBody>
      </p:sp>
      <p:sp>
        <p:nvSpPr>
          <p:cNvPr id="3" name="Slide Number Placeholder 2" hidden="1"/>
          <p:cNvSpPr>
            <a:spLocks noGrp="1"/>
          </p:cNvSpPr>
          <p:nvPr>
            <p:ph type="sldNum" sz="quarter" idx="4"/>
          </p:nvPr>
        </p:nvSpPr>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15</a:t>
            </a:fld>
            <a:endParaRPr lang="en-US" dirty="0"/>
          </a:p>
        </p:txBody>
      </p:sp>
    </p:spTree>
    <p:extLst>
      <p:ext uri="{BB962C8B-B14F-4D97-AF65-F5344CB8AC3E}">
        <p14:creationId xmlns:p14="http://schemas.microsoft.com/office/powerpoint/2010/main" val="39305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732D-ED08-41EA-810E-8A853F90C80C}"/>
              </a:ext>
            </a:extLst>
          </p:cNvPr>
          <p:cNvSpPr>
            <a:spLocks noGrp="1"/>
          </p:cNvSpPr>
          <p:nvPr>
            <p:ph type="title"/>
          </p:nvPr>
        </p:nvSpPr>
        <p:spPr>
          <a:xfrm>
            <a:off x="831851" y="312740"/>
            <a:ext cx="10515600" cy="609071"/>
          </a:xfrm>
        </p:spPr>
        <p:txBody>
          <a:bodyPr>
            <a:normAutofit fontScale="90000"/>
          </a:bodyPr>
          <a:lstStyle/>
          <a:p>
            <a:pPr algn="ctr"/>
            <a:r>
              <a:rPr lang="en-US" dirty="0">
                <a:solidFill>
                  <a:srgbClr val="DD5F36"/>
                </a:solidFill>
                <a:latin typeface="Arial"/>
                <a:cs typeface="Arial"/>
              </a:rPr>
              <a:t>Common Scenarios</a:t>
            </a:r>
            <a:endParaRPr lang="en-US" dirty="0">
              <a:solidFill>
                <a:srgbClr val="DD5F36"/>
              </a:solidFill>
            </a:endParaRPr>
          </a:p>
        </p:txBody>
      </p:sp>
      <p:sp>
        <p:nvSpPr>
          <p:cNvPr id="3" name="Text Placeholder 2">
            <a:extLst>
              <a:ext uri="{FF2B5EF4-FFF2-40B4-BE49-F238E27FC236}">
                <a16:creationId xmlns:a16="http://schemas.microsoft.com/office/drawing/2014/main" id="{7CAEA554-B323-4220-B9FF-005C35E670A1}"/>
              </a:ext>
            </a:extLst>
          </p:cNvPr>
          <p:cNvSpPr>
            <a:spLocks noGrp="1"/>
          </p:cNvSpPr>
          <p:nvPr>
            <p:ph type="body" idx="1"/>
          </p:nvPr>
        </p:nvSpPr>
        <p:spPr>
          <a:xfrm>
            <a:off x="831851" y="1846265"/>
            <a:ext cx="10703748" cy="3193520"/>
          </a:xfrm>
        </p:spPr>
        <p:txBody>
          <a:bodyPr vert="horz" lIns="91440" tIns="45720" rIns="91440" bIns="45720" rtlCol="0" anchor="t">
            <a:noAutofit/>
          </a:bodyPr>
          <a:lstStyle/>
          <a:p>
            <a:r>
              <a:rPr lang="en-US" sz="3600" dirty="0">
                <a:solidFill>
                  <a:schemeClr val="tx1"/>
                </a:solidFill>
                <a:latin typeface="Arial"/>
                <a:cs typeface="Arial"/>
              </a:rPr>
              <a:t>1. Alex's RA contract is set up to pay 100% of the salary service stipend using an NSF grant and T/F/I is charged to the PI's RD index.</a:t>
            </a:r>
            <a:endParaRPr lang="en-US" sz="3600" dirty="0">
              <a:solidFill>
                <a:schemeClr val="tx1"/>
              </a:solidFill>
            </a:endParaRPr>
          </a:p>
          <a:p>
            <a:endParaRPr lang="en-US" sz="3600" dirty="0">
              <a:solidFill>
                <a:schemeClr val="tx1"/>
              </a:solidFill>
              <a:latin typeface="Arial"/>
              <a:cs typeface="Arial"/>
            </a:endParaRPr>
          </a:p>
          <a:p>
            <a:r>
              <a:rPr lang="en-US" sz="3600" dirty="0">
                <a:solidFill>
                  <a:schemeClr val="tx1"/>
                </a:solidFill>
                <a:latin typeface="Arial"/>
                <a:cs typeface="Arial"/>
              </a:rPr>
              <a:t>Is Alex's contract set up correctly?</a:t>
            </a:r>
            <a:endParaRPr lang="en-US" sz="3600" dirty="0">
              <a:solidFill>
                <a:schemeClr val="tx1"/>
              </a:solidFill>
            </a:endParaRPr>
          </a:p>
        </p:txBody>
      </p:sp>
    </p:spTree>
    <p:extLst>
      <p:ext uri="{BB962C8B-B14F-4D97-AF65-F5344CB8AC3E}">
        <p14:creationId xmlns:p14="http://schemas.microsoft.com/office/powerpoint/2010/main" val="1947977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056F-B61C-47C6-8CF7-E90934AA1A7A}"/>
              </a:ext>
            </a:extLst>
          </p:cNvPr>
          <p:cNvSpPr>
            <a:spLocks noGrp="1"/>
          </p:cNvSpPr>
          <p:nvPr>
            <p:ph type="title"/>
          </p:nvPr>
        </p:nvSpPr>
        <p:spPr>
          <a:xfrm>
            <a:off x="882651" y="185740"/>
            <a:ext cx="10515600" cy="905404"/>
          </a:xfrm>
        </p:spPr>
        <p:txBody>
          <a:bodyPr/>
          <a:lstStyle/>
          <a:p>
            <a:pPr algn="ctr"/>
            <a:r>
              <a:rPr lang="en-US" dirty="0">
                <a:latin typeface="Arial"/>
                <a:cs typeface="Arial"/>
              </a:rPr>
              <a:t>Common Scenarios</a:t>
            </a:r>
            <a:endParaRPr lang="en-US" dirty="0"/>
          </a:p>
        </p:txBody>
      </p:sp>
      <p:sp>
        <p:nvSpPr>
          <p:cNvPr id="3" name="Text Placeholder 2">
            <a:extLst>
              <a:ext uri="{FF2B5EF4-FFF2-40B4-BE49-F238E27FC236}">
                <a16:creationId xmlns:a16="http://schemas.microsoft.com/office/drawing/2014/main" id="{71D7B24F-35A7-4C6C-B813-60E4BEB685A3}"/>
              </a:ext>
            </a:extLst>
          </p:cNvPr>
          <p:cNvSpPr>
            <a:spLocks noGrp="1"/>
          </p:cNvSpPr>
          <p:nvPr>
            <p:ph type="body" idx="1"/>
          </p:nvPr>
        </p:nvSpPr>
        <p:spPr>
          <a:xfrm>
            <a:off x="882651" y="1471851"/>
            <a:ext cx="10515600" cy="4615116"/>
          </a:xfrm>
        </p:spPr>
        <p:txBody>
          <a:bodyPr vert="horz" lIns="91440" tIns="45720" rIns="91440" bIns="45720" rtlCol="0" anchor="t">
            <a:normAutofit lnSpcReduction="10000"/>
          </a:bodyPr>
          <a:lstStyle/>
          <a:p>
            <a:r>
              <a:rPr lang="en-US" sz="2600" i="1" dirty="0">
                <a:solidFill>
                  <a:schemeClr val="accent4"/>
                </a:solidFill>
                <a:latin typeface="Arial"/>
                <a:cs typeface="Arial"/>
              </a:rPr>
              <a:t>Answer to #1:</a:t>
            </a:r>
            <a:endParaRPr lang="en-US" sz="2600" dirty="0">
              <a:solidFill>
                <a:schemeClr val="accent4"/>
              </a:solidFill>
            </a:endParaRPr>
          </a:p>
          <a:p>
            <a:endParaRPr lang="en-US" i="1" dirty="0">
              <a:solidFill>
                <a:schemeClr val="accent4"/>
              </a:solidFill>
              <a:latin typeface="Arial"/>
              <a:cs typeface="Arial"/>
            </a:endParaRPr>
          </a:p>
          <a:p>
            <a:r>
              <a:rPr lang="en-US" sz="3200" i="1" dirty="0">
                <a:solidFill>
                  <a:schemeClr val="accent4"/>
                </a:solidFill>
                <a:latin typeface="Arial"/>
                <a:cs typeface="Arial"/>
              </a:rPr>
              <a:t>No. Alex cannot be paid 100% from one research index and have all T/F/I charged 100% to a different index. The contract needs to be corrected to show one of the following:</a:t>
            </a:r>
            <a:endParaRPr lang="en-US" sz="3200" i="1" dirty="0">
              <a:solidFill>
                <a:schemeClr val="accent4"/>
              </a:solidFill>
              <a:cs typeface="Arial"/>
            </a:endParaRPr>
          </a:p>
          <a:p>
            <a:endParaRPr lang="en-US" sz="3200" i="1" dirty="0">
              <a:solidFill>
                <a:schemeClr val="accent4"/>
              </a:solidFill>
              <a:latin typeface="Arial"/>
              <a:cs typeface="Arial"/>
            </a:endParaRPr>
          </a:p>
          <a:p>
            <a:pPr marL="342900" indent="-342900">
              <a:buChar char="•"/>
            </a:pPr>
            <a:r>
              <a:rPr lang="en-US" sz="3200" i="1" dirty="0">
                <a:solidFill>
                  <a:schemeClr val="accent4"/>
                </a:solidFill>
                <a:latin typeface="Arial"/>
                <a:cs typeface="Arial"/>
              </a:rPr>
              <a:t>100% pay &amp; 100% T/F/I to the NSF grant or PI's RD</a:t>
            </a:r>
          </a:p>
          <a:p>
            <a:pPr marL="342900" indent="-342900">
              <a:buChar char="•"/>
            </a:pPr>
            <a:endParaRPr lang="en-US" sz="3200" i="1" dirty="0">
              <a:solidFill>
                <a:schemeClr val="accent4"/>
              </a:solidFill>
              <a:latin typeface="Arial"/>
              <a:cs typeface="Arial"/>
            </a:endParaRPr>
          </a:p>
          <a:p>
            <a:pPr marL="342900" indent="-342900">
              <a:buChar char="•"/>
            </a:pPr>
            <a:r>
              <a:rPr lang="en-US" sz="3200" i="1" dirty="0">
                <a:solidFill>
                  <a:schemeClr val="accent4"/>
                </a:solidFill>
                <a:latin typeface="Arial"/>
                <a:cs typeface="Arial"/>
              </a:rPr>
              <a:t>Pay and T/F/I proportionate between NSF &amp; PI's RD</a:t>
            </a:r>
            <a:endParaRPr lang="en-US" sz="3200" i="1" dirty="0">
              <a:solidFill>
                <a:schemeClr val="accent4"/>
              </a:solidFill>
              <a:cs typeface="Arial"/>
            </a:endParaRPr>
          </a:p>
        </p:txBody>
      </p:sp>
    </p:spTree>
    <p:extLst>
      <p:ext uri="{BB962C8B-B14F-4D97-AF65-F5344CB8AC3E}">
        <p14:creationId xmlns:p14="http://schemas.microsoft.com/office/powerpoint/2010/main" val="556850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732D-ED08-41EA-810E-8A853F90C80C}"/>
              </a:ext>
            </a:extLst>
          </p:cNvPr>
          <p:cNvSpPr>
            <a:spLocks noGrp="1"/>
          </p:cNvSpPr>
          <p:nvPr>
            <p:ph type="title"/>
          </p:nvPr>
        </p:nvSpPr>
        <p:spPr>
          <a:xfrm>
            <a:off x="831851" y="312740"/>
            <a:ext cx="10515600" cy="609071"/>
          </a:xfrm>
        </p:spPr>
        <p:txBody>
          <a:bodyPr>
            <a:normAutofit fontScale="90000"/>
          </a:bodyPr>
          <a:lstStyle/>
          <a:p>
            <a:pPr algn="ctr"/>
            <a:r>
              <a:rPr lang="en-US" dirty="0">
                <a:solidFill>
                  <a:srgbClr val="DD5F36"/>
                </a:solidFill>
                <a:latin typeface="Arial"/>
                <a:cs typeface="Arial"/>
              </a:rPr>
              <a:t>Common Scenarios</a:t>
            </a:r>
            <a:endParaRPr lang="en-US" dirty="0">
              <a:solidFill>
                <a:srgbClr val="DD5F36"/>
              </a:solidFill>
            </a:endParaRPr>
          </a:p>
        </p:txBody>
      </p:sp>
      <p:sp>
        <p:nvSpPr>
          <p:cNvPr id="3" name="Text Placeholder 2">
            <a:extLst>
              <a:ext uri="{FF2B5EF4-FFF2-40B4-BE49-F238E27FC236}">
                <a16:creationId xmlns:a16="http://schemas.microsoft.com/office/drawing/2014/main" id="{7CAEA554-B323-4220-B9FF-005C35E670A1}"/>
              </a:ext>
            </a:extLst>
          </p:cNvPr>
          <p:cNvSpPr>
            <a:spLocks noGrp="1"/>
          </p:cNvSpPr>
          <p:nvPr>
            <p:ph type="body" idx="1"/>
          </p:nvPr>
        </p:nvSpPr>
        <p:spPr>
          <a:xfrm>
            <a:off x="831851" y="1846265"/>
            <a:ext cx="10703748" cy="3193520"/>
          </a:xfrm>
        </p:spPr>
        <p:txBody>
          <a:bodyPr vert="horz" lIns="91440" tIns="45720" rIns="91440" bIns="45720" rtlCol="0" anchor="t">
            <a:noAutofit/>
          </a:bodyPr>
          <a:lstStyle/>
          <a:p>
            <a:r>
              <a:rPr lang="en-US" sz="3600" dirty="0">
                <a:solidFill>
                  <a:schemeClr val="tx1"/>
                </a:solidFill>
                <a:latin typeface="Arial"/>
                <a:cs typeface="Arial"/>
              </a:rPr>
              <a:t>2. Jamie's fall RA contract was set up to the wrong index and it was discovered the first week of November.</a:t>
            </a:r>
            <a:endParaRPr lang="en-US" sz="3600" dirty="0">
              <a:solidFill>
                <a:schemeClr val="tx1"/>
              </a:solidFill>
            </a:endParaRPr>
          </a:p>
          <a:p>
            <a:endParaRPr lang="en-US" sz="3600" dirty="0">
              <a:solidFill>
                <a:schemeClr val="tx1"/>
              </a:solidFill>
              <a:latin typeface="Arial"/>
              <a:cs typeface="Arial"/>
            </a:endParaRPr>
          </a:p>
          <a:p>
            <a:r>
              <a:rPr lang="en-US" sz="3600" dirty="0">
                <a:solidFill>
                  <a:schemeClr val="tx1"/>
                </a:solidFill>
                <a:latin typeface="Arial"/>
                <a:cs typeface="Arial"/>
              </a:rPr>
              <a:t>What are the steps to correct?</a:t>
            </a:r>
            <a:endParaRPr lang="en-US" sz="3600" dirty="0">
              <a:solidFill>
                <a:schemeClr val="tx1"/>
              </a:solidFill>
            </a:endParaRPr>
          </a:p>
        </p:txBody>
      </p:sp>
    </p:spTree>
    <p:extLst>
      <p:ext uri="{BB962C8B-B14F-4D97-AF65-F5344CB8AC3E}">
        <p14:creationId xmlns:p14="http://schemas.microsoft.com/office/powerpoint/2010/main" val="312436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056F-B61C-47C6-8CF7-E90934AA1A7A}"/>
              </a:ext>
            </a:extLst>
          </p:cNvPr>
          <p:cNvSpPr>
            <a:spLocks noGrp="1"/>
          </p:cNvSpPr>
          <p:nvPr>
            <p:ph type="title"/>
          </p:nvPr>
        </p:nvSpPr>
        <p:spPr>
          <a:xfrm>
            <a:off x="882651" y="185740"/>
            <a:ext cx="10515600" cy="905404"/>
          </a:xfrm>
        </p:spPr>
        <p:txBody>
          <a:bodyPr/>
          <a:lstStyle/>
          <a:p>
            <a:pPr algn="ctr"/>
            <a:r>
              <a:rPr lang="en-US" dirty="0">
                <a:latin typeface="Arial"/>
                <a:cs typeface="Arial"/>
              </a:rPr>
              <a:t>Common Scenarios</a:t>
            </a:r>
            <a:endParaRPr lang="en-US" dirty="0"/>
          </a:p>
        </p:txBody>
      </p:sp>
      <p:sp>
        <p:nvSpPr>
          <p:cNvPr id="3" name="Text Placeholder 2">
            <a:extLst>
              <a:ext uri="{FF2B5EF4-FFF2-40B4-BE49-F238E27FC236}">
                <a16:creationId xmlns:a16="http://schemas.microsoft.com/office/drawing/2014/main" id="{71D7B24F-35A7-4C6C-B813-60E4BEB685A3}"/>
              </a:ext>
            </a:extLst>
          </p:cNvPr>
          <p:cNvSpPr>
            <a:spLocks noGrp="1"/>
          </p:cNvSpPr>
          <p:nvPr>
            <p:ph type="body" idx="1"/>
          </p:nvPr>
        </p:nvSpPr>
        <p:spPr>
          <a:xfrm>
            <a:off x="882651" y="1471851"/>
            <a:ext cx="10957748" cy="4257496"/>
          </a:xfrm>
        </p:spPr>
        <p:txBody>
          <a:bodyPr vert="horz" lIns="91440" tIns="45720" rIns="91440" bIns="45720" rtlCol="0" anchor="t">
            <a:normAutofit lnSpcReduction="10000"/>
          </a:bodyPr>
          <a:lstStyle/>
          <a:p>
            <a:r>
              <a:rPr lang="en-US" i="1" dirty="0">
                <a:solidFill>
                  <a:schemeClr val="accent4"/>
                </a:solidFill>
                <a:latin typeface="Arial"/>
                <a:cs typeface="Arial"/>
              </a:rPr>
              <a:t>Answer to #2:</a:t>
            </a:r>
            <a:endParaRPr lang="en-US" dirty="0">
              <a:solidFill>
                <a:schemeClr val="accent4"/>
              </a:solidFill>
            </a:endParaRPr>
          </a:p>
          <a:p>
            <a:endParaRPr lang="en-US" i="1" dirty="0">
              <a:solidFill>
                <a:schemeClr val="accent4"/>
              </a:solidFill>
              <a:latin typeface="Arial"/>
              <a:cs typeface="Arial"/>
            </a:endParaRPr>
          </a:p>
          <a:p>
            <a:r>
              <a:rPr lang="en-US" sz="3200" i="1" dirty="0">
                <a:solidFill>
                  <a:schemeClr val="accent4"/>
                </a:solidFill>
                <a:latin typeface="Arial"/>
                <a:cs typeface="Arial"/>
              </a:rPr>
              <a:t>Because the error was discovered in the current semester and pay has posted to the wrong index, there are two steps:</a:t>
            </a:r>
            <a:endParaRPr lang="en-US" sz="3200" dirty="0">
              <a:solidFill>
                <a:schemeClr val="accent4"/>
              </a:solidFill>
            </a:endParaRPr>
          </a:p>
          <a:p>
            <a:endParaRPr lang="en-US" sz="3200" i="1" dirty="0">
              <a:solidFill>
                <a:schemeClr val="accent4"/>
              </a:solidFill>
              <a:latin typeface="Arial"/>
              <a:cs typeface="Arial"/>
            </a:endParaRPr>
          </a:p>
          <a:p>
            <a:r>
              <a:rPr lang="en-US" sz="3200" i="1" dirty="0">
                <a:solidFill>
                  <a:schemeClr val="accent4"/>
                </a:solidFill>
                <a:latin typeface="Arial"/>
                <a:cs typeface="Arial"/>
              </a:rPr>
              <a:t>1. Amend Jamie's contract in OnBase for fall semester</a:t>
            </a:r>
          </a:p>
          <a:p>
            <a:pPr marL="1370965" lvl="2" indent="-457200">
              <a:buFont typeface="Arial" panose="05000000000000000000" pitchFamily="2" charset="2"/>
              <a:buChar char="•"/>
            </a:pPr>
            <a:r>
              <a:rPr lang="en-US" sz="3200" i="1" dirty="0">
                <a:solidFill>
                  <a:schemeClr val="accent4"/>
                </a:solidFill>
                <a:latin typeface="Arial"/>
                <a:cs typeface="Arial"/>
              </a:rPr>
              <a:t>Revises future pays</a:t>
            </a:r>
            <a:endParaRPr lang="en-US" sz="3200" i="1" dirty="0">
              <a:solidFill>
                <a:schemeClr val="accent4"/>
              </a:solidFill>
              <a:cs typeface="Arial"/>
            </a:endParaRPr>
          </a:p>
          <a:p>
            <a:pPr marL="1370965" lvl="2" indent="-457200">
              <a:buFont typeface="Arial" panose="05000000000000000000" pitchFamily="2" charset="2"/>
              <a:buChar char="•"/>
            </a:pPr>
            <a:r>
              <a:rPr lang="en-US" sz="3200" i="1" dirty="0">
                <a:solidFill>
                  <a:schemeClr val="accent4"/>
                </a:solidFill>
                <a:latin typeface="Arial"/>
                <a:cs typeface="Arial"/>
              </a:rPr>
              <a:t>Tuition reallocated </a:t>
            </a:r>
            <a:endParaRPr lang="en-US" sz="3200" i="1" dirty="0">
              <a:solidFill>
                <a:schemeClr val="accent4"/>
              </a:solidFill>
              <a:cs typeface="Arial"/>
            </a:endParaRPr>
          </a:p>
          <a:p>
            <a:r>
              <a:rPr lang="en-US" sz="3200" i="1" dirty="0">
                <a:solidFill>
                  <a:schemeClr val="accent4"/>
                </a:solidFill>
                <a:latin typeface="Arial"/>
                <a:cs typeface="Arial"/>
              </a:rPr>
              <a:t>2. Submit a Payroll Reallocation for pay periods 17-20</a:t>
            </a:r>
            <a:endParaRPr lang="en-US" sz="3200" i="1" dirty="0">
              <a:solidFill>
                <a:schemeClr val="accent4"/>
              </a:solidFill>
              <a:cs typeface="Arial"/>
            </a:endParaRPr>
          </a:p>
        </p:txBody>
      </p:sp>
    </p:spTree>
    <p:extLst>
      <p:ext uri="{BB962C8B-B14F-4D97-AF65-F5344CB8AC3E}">
        <p14:creationId xmlns:p14="http://schemas.microsoft.com/office/powerpoint/2010/main" val="289177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A8FB4D-0C09-4E4D-93C0-EC2DD2C334C3}"/>
              </a:ext>
            </a:extLst>
          </p:cNvPr>
          <p:cNvSpPr txBox="1">
            <a:spLocks/>
          </p:cNvSpPr>
          <p:nvPr/>
        </p:nvSpPr>
        <p:spPr>
          <a:xfrm>
            <a:off x="838200" y="171600"/>
            <a:ext cx="10515600" cy="7328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r>
              <a:rPr lang="en-US" dirty="0">
                <a:solidFill>
                  <a:schemeClr val="tx2"/>
                </a:solidFill>
                <a:latin typeface="Arial"/>
                <a:cs typeface="Arial"/>
              </a:rPr>
              <a:t>Why We Are Here Today </a:t>
            </a:r>
            <a:endParaRPr lang="en-US" dirty="0"/>
          </a:p>
        </p:txBody>
      </p:sp>
      <p:graphicFrame>
        <p:nvGraphicFramePr>
          <p:cNvPr id="5" name="Content Placeholder 3">
            <a:extLst>
              <a:ext uri="{FF2B5EF4-FFF2-40B4-BE49-F238E27FC236}">
                <a16:creationId xmlns:a16="http://schemas.microsoft.com/office/drawing/2014/main" id="{DA00D9BA-A81A-451C-AF2B-47D6F4603B48}"/>
              </a:ext>
            </a:extLst>
          </p:cNvPr>
          <p:cNvGraphicFramePr>
            <a:graphicFrameLocks/>
          </p:cNvGraphicFramePr>
          <p:nvPr>
            <p:extLst>
              <p:ext uri="{D42A27DB-BD31-4B8C-83A1-F6EECF244321}">
                <p14:modId xmlns:p14="http://schemas.microsoft.com/office/powerpoint/2010/main" val="3809035937"/>
              </p:ext>
            </p:extLst>
          </p:nvPr>
        </p:nvGraphicFramePr>
        <p:xfrm>
          <a:off x="837911" y="1468439"/>
          <a:ext cx="10668000" cy="4461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1149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732D-ED08-41EA-810E-8A853F90C80C}"/>
              </a:ext>
            </a:extLst>
          </p:cNvPr>
          <p:cNvSpPr>
            <a:spLocks noGrp="1"/>
          </p:cNvSpPr>
          <p:nvPr>
            <p:ph type="title"/>
          </p:nvPr>
        </p:nvSpPr>
        <p:spPr>
          <a:xfrm>
            <a:off x="831851" y="312740"/>
            <a:ext cx="10515600" cy="609071"/>
          </a:xfrm>
        </p:spPr>
        <p:txBody>
          <a:bodyPr>
            <a:normAutofit fontScale="90000"/>
          </a:bodyPr>
          <a:lstStyle/>
          <a:p>
            <a:pPr algn="ctr"/>
            <a:r>
              <a:rPr lang="en-US" dirty="0">
                <a:solidFill>
                  <a:srgbClr val="DD5F36"/>
                </a:solidFill>
                <a:latin typeface="Arial"/>
                <a:cs typeface="Arial"/>
              </a:rPr>
              <a:t>Common Scenarios</a:t>
            </a:r>
            <a:endParaRPr lang="en-US" dirty="0">
              <a:solidFill>
                <a:srgbClr val="DD5F36"/>
              </a:solidFill>
            </a:endParaRPr>
          </a:p>
        </p:txBody>
      </p:sp>
      <p:sp>
        <p:nvSpPr>
          <p:cNvPr id="3" name="Text Placeholder 2">
            <a:extLst>
              <a:ext uri="{FF2B5EF4-FFF2-40B4-BE49-F238E27FC236}">
                <a16:creationId xmlns:a16="http://schemas.microsoft.com/office/drawing/2014/main" id="{7CAEA554-B323-4220-B9FF-005C35E670A1}"/>
              </a:ext>
            </a:extLst>
          </p:cNvPr>
          <p:cNvSpPr>
            <a:spLocks noGrp="1"/>
          </p:cNvSpPr>
          <p:nvPr>
            <p:ph type="body" idx="1"/>
          </p:nvPr>
        </p:nvSpPr>
        <p:spPr>
          <a:xfrm>
            <a:off x="831851" y="1846265"/>
            <a:ext cx="10703748" cy="3193520"/>
          </a:xfrm>
        </p:spPr>
        <p:txBody>
          <a:bodyPr vert="horz" lIns="91440" tIns="45720" rIns="91440" bIns="45720" rtlCol="0" anchor="t">
            <a:noAutofit/>
          </a:bodyPr>
          <a:lstStyle/>
          <a:p>
            <a:r>
              <a:rPr lang="en-US" sz="3600" dirty="0">
                <a:solidFill>
                  <a:schemeClr val="tx1"/>
                </a:solidFill>
                <a:latin typeface="Arial"/>
                <a:cs typeface="Arial"/>
              </a:rPr>
              <a:t>3. Sam, an hourly student, has been doing a great job working on a DOE project. The PI would like to pay 50% of Sam's T/F/I for the upcoming semester.</a:t>
            </a:r>
            <a:endParaRPr lang="en-US" sz="3600" dirty="0">
              <a:solidFill>
                <a:schemeClr val="tx1"/>
              </a:solidFill>
            </a:endParaRPr>
          </a:p>
          <a:p>
            <a:endParaRPr lang="en-US" sz="3600" dirty="0">
              <a:solidFill>
                <a:schemeClr val="tx1"/>
              </a:solidFill>
              <a:latin typeface="Arial"/>
              <a:cs typeface="Arial"/>
            </a:endParaRPr>
          </a:p>
          <a:p>
            <a:r>
              <a:rPr lang="en-US" sz="3600" dirty="0">
                <a:solidFill>
                  <a:schemeClr val="tx1"/>
                </a:solidFill>
                <a:latin typeface="Arial"/>
                <a:cs typeface="Arial"/>
              </a:rPr>
              <a:t>Is this allowable?</a:t>
            </a:r>
            <a:endParaRPr lang="en-US" sz="3600" dirty="0">
              <a:solidFill>
                <a:schemeClr val="tx1"/>
              </a:solidFill>
            </a:endParaRPr>
          </a:p>
        </p:txBody>
      </p:sp>
    </p:spTree>
    <p:extLst>
      <p:ext uri="{BB962C8B-B14F-4D97-AF65-F5344CB8AC3E}">
        <p14:creationId xmlns:p14="http://schemas.microsoft.com/office/powerpoint/2010/main" val="1389474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056F-B61C-47C6-8CF7-E90934AA1A7A}"/>
              </a:ext>
            </a:extLst>
          </p:cNvPr>
          <p:cNvSpPr>
            <a:spLocks noGrp="1"/>
          </p:cNvSpPr>
          <p:nvPr>
            <p:ph type="title"/>
          </p:nvPr>
        </p:nvSpPr>
        <p:spPr>
          <a:xfrm>
            <a:off x="882651" y="185740"/>
            <a:ext cx="10515600" cy="905404"/>
          </a:xfrm>
        </p:spPr>
        <p:txBody>
          <a:bodyPr/>
          <a:lstStyle/>
          <a:p>
            <a:pPr algn="ctr"/>
            <a:r>
              <a:rPr lang="en-US" dirty="0">
                <a:latin typeface="Arial"/>
                <a:cs typeface="Arial"/>
              </a:rPr>
              <a:t>Common Scenarios</a:t>
            </a:r>
            <a:endParaRPr lang="en-US" dirty="0"/>
          </a:p>
        </p:txBody>
      </p:sp>
      <p:sp>
        <p:nvSpPr>
          <p:cNvPr id="3" name="Text Placeholder 2">
            <a:extLst>
              <a:ext uri="{FF2B5EF4-FFF2-40B4-BE49-F238E27FC236}">
                <a16:creationId xmlns:a16="http://schemas.microsoft.com/office/drawing/2014/main" id="{71D7B24F-35A7-4C6C-B813-60E4BEB685A3}"/>
              </a:ext>
            </a:extLst>
          </p:cNvPr>
          <p:cNvSpPr>
            <a:spLocks noGrp="1"/>
          </p:cNvSpPr>
          <p:nvPr>
            <p:ph type="body" idx="1"/>
          </p:nvPr>
        </p:nvSpPr>
        <p:spPr>
          <a:xfrm>
            <a:off x="882651" y="1471851"/>
            <a:ext cx="10173678" cy="4253082"/>
          </a:xfrm>
        </p:spPr>
        <p:txBody>
          <a:bodyPr vert="horz" lIns="91440" tIns="45720" rIns="91440" bIns="45720" rtlCol="0" anchor="t">
            <a:normAutofit lnSpcReduction="10000"/>
          </a:bodyPr>
          <a:lstStyle/>
          <a:p>
            <a:r>
              <a:rPr lang="en-US" i="1" dirty="0">
                <a:solidFill>
                  <a:schemeClr val="accent4"/>
                </a:solidFill>
                <a:latin typeface="Arial"/>
                <a:cs typeface="Arial"/>
              </a:rPr>
              <a:t>Answer to #3:</a:t>
            </a:r>
            <a:endParaRPr lang="en-US" dirty="0">
              <a:solidFill>
                <a:schemeClr val="accent4"/>
              </a:solidFill>
            </a:endParaRPr>
          </a:p>
          <a:p>
            <a:endParaRPr lang="en-US" i="1" dirty="0">
              <a:solidFill>
                <a:schemeClr val="accent4"/>
              </a:solidFill>
              <a:latin typeface="Arial"/>
              <a:cs typeface="Arial"/>
            </a:endParaRPr>
          </a:p>
          <a:p>
            <a:r>
              <a:rPr lang="en-US" sz="3200" i="1" dirty="0">
                <a:solidFill>
                  <a:schemeClr val="accent4"/>
                </a:solidFill>
                <a:latin typeface="Arial"/>
                <a:cs typeface="Arial"/>
              </a:rPr>
              <a:t>No. Sam is an hourly student employee and T/F/I is not allowable on the project – either as a grad or undergrad student.</a:t>
            </a:r>
          </a:p>
          <a:p>
            <a:endParaRPr lang="en-US" sz="3300" i="1" dirty="0">
              <a:solidFill>
                <a:schemeClr val="accent4"/>
              </a:solidFill>
              <a:latin typeface="Arial"/>
              <a:cs typeface="Arial"/>
            </a:endParaRPr>
          </a:p>
          <a:p>
            <a:r>
              <a:rPr lang="en-US" i="1" dirty="0">
                <a:solidFill>
                  <a:schemeClr val="accent4"/>
                </a:solidFill>
                <a:latin typeface="Arial"/>
                <a:cs typeface="Arial"/>
              </a:rPr>
              <a:t>*If Sam is a graduate student, the supervisor could choose to prepare an RA contract in future that includes both a salary service stipend and T/F/I or award a fellowship from a non-research index that could be applied to T/F/I.</a:t>
            </a:r>
            <a:endParaRPr lang="en-US" i="1" dirty="0">
              <a:solidFill>
                <a:schemeClr val="accent4"/>
              </a:solidFill>
            </a:endParaRPr>
          </a:p>
        </p:txBody>
      </p:sp>
    </p:spTree>
    <p:extLst>
      <p:ext uri="{BB962C8B-B14F-4D97-AF65-F5344CB8AC3E}">
        <p14:creationId xmlns:p14="http://schemas.microsoft.com/office/powerpoint/2010/main" val="3675645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D5F36"/>
                </a:solidFill>
                <a:latin typeface="Arial"/>
                <a:cs typeface="Arial"/>
              </a:rPr>
              <a:t>Common Scenarios</a:t>
            </a:r>
            <a:endParaRPr lang="en-US" dirty="0">
              <a:solidFill>
                <a:srgbClr val="DD5F36"/>
              </a:solidFill>
            </a:endParaRPr>
          </a:p>
        </p:txBody>
      </p:sp>
      <p:sp>
        <p:nvSpPr>
          <p:cNvPr id="3" name="Content Placeholder 2"/>
          <p:cNvSpPr>
            <a:spLocks noGrp="1"/>
          </p:cNvSpPr>
          <p:nvPr>
            <p:ph idx="1"/>
          </p:nvPr>
        </p:nvSpPr>
        <p:spPr>
          <a:xfrm>
            <a:off x="838200" y="1314994"/>
            <a:ext cx="10715625" cy="4804819"/>
          </a:xfrm>
        </p:spPr>
        <p:txBody>
          <a:bodyPr vert="horz" lIns="91440" tIns="45720" rIns="91440" bIns="45720" rtlCol="0" anchor="t">
            <a:normAutofit fontScale="70000" lnSpcReduction="20000"/>
          </a:bodyPr>
          <a:lstStyle/>
          <a:p>
            <a:pPr marL="0" indent="0" fontAlgn="base">
              <a:buNone/>
            </a:pPr>
            <a:r>
              <a:rPr lang="en-US" sz="3500" dirty="0">
                <a:latin typeface="Arial"/>
                <a:cs typeface="Arial"/>
              </a:rPr>
              <a:t>4.  For the past 3 semesters Morgan has been a RA for a professor who now also needs help with a new course they are teaching.</a:t>
            </a:r>
            <a:endParaRPr lang="en-US" sz="3500" dirty="0"/>
          </a:p>
          <a:p>
            <a:pPr marL="0" indent="0">
              <a:buNone/>
            </a:pPr>
            <a:endParaRPr lang="en-US" sz="3500" dirty="0">
              <a:latin typeface="Arial"/>
              <a:cs typeface="Arial"/>
            </a:endParaRPr>
          </a:p>
          <a:p>
            <a:pPr marL="0" indent="0">
              <a:buNone/>
            </a:pPr>
            <a:r>
              <a:rPr lang="en-US" sz="3500" dirty="0">
                <a:latin typeface="Arial"/>
                <a:cs typeface="Arial"/>
              </a:rPr>
              <a:t>Morgan's professor requests a combined RA/TA contract for the upcoming semester for 15 hours/week on the research project and 5 hours/week as grader for the course. </a:t>
            </a:r>
            <a:endParaRPr lang="en-US" sz="3500" dirty="0"/>
          </a:p>
          <a:p>
            <a:pPr marL="0" indent="0" fontAlgn="base">
              <a:buNone/>
            </a:pPr>
            <a:endParaRPr lang="en-US" sz="3500" dirty="0"/>
          </a:p>
          <a:p>
            <a:pPr marL="0" indent="0" fontAlgn="base">
              <a:buNone/>
            </a:pPr>
            <a:r>
              <a:rPr lang="en-US" sz="3500" dirty="0">
                <a:latin typeface="Arial"/>
                <a:cs typeface="Arial"/>
              </a:rPr>
              <a:t>The contract uses the research index for the RA salary service stipend and all T/F/I (as done in the past) and gives another index for the TA role.</a:t>
            </a:r>
          </a:p>
          <a:p>
            <a:pPr marL="0" indent="0">
              <a:buNone/>
            </a:pPr>
            <a:endParaRPr lang="en-US" sz="3500" dirty="0">
              <a:latin typeface="Arial"/>
              <a:cs typeface="Arial"/>
            </a:endParaRPr>
          </a:p>
          <a:p>
            <a:pPr marL="0" indent="0">
              <a:buNone/>
            </a:pPr>
            <a:r>
              <a:rPr lang="en-US" sz="3500" dirty="0">
                <a:latin typeface="Arial"/>
                <a:cs typeface="Arial"/>
              </a:rPr>
              <a:t>Is this contract correct?</a:t>
            </a:r>
            <a:r>
              <a:rPr lang="en-US" dirty="0">
                <a:latin typeface="Arial"/>
                <a:cs typeface="Arial"/>
              </a:rPr>
              <a:t> </a:t>
            </a:r>
            <a:endParaRPr lang="en-US" dirty="0"/>
          </a:p>
          <a:p>
            <a:pPr marL="0" indent="0" fontAlgn="base">
              <a:buNone/>
            </a:pPr>
            <a:br>
              <a:rPr lang="en-US" dirty="0"/>
            </a:br>
            <a:endParaRPr lang="en-US" dirty="0"/>
          </a:p>
          <a:p>
            <a:pPr marL="227965" indent="-227965"/>
            <a:endParaRPr lang="en-US" dirty="0"/>
          </a:p>
        </p:txBody>
      </p:sp>
    </p:spTree>
    <p:extLst>
      <p:ext uri="{BB962C8B-B14F-4D97-AF65-F5344CB8AC3E}">
        <p14:creationId xmlns:p14="http://schemas.microsoft.com/office/powerpoint/2010/main" val="3349620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Common Scenarios</a:t>
            </a:r>
          </a:p>
        </p:txBody>
      </p:sp>
      <p:sp>
        <p:nvSpPr>
          <p:cNvPr id="3" name="Content Placeholder 2"/>
          <p:cNvSpPr>
            <a:spLocks noGrp="1"/>
          </p:cNvSpPr>
          <p:nvPr>
            <p:ph idx="1"/>
          </p:nvPr>
        </p:nvSpPr>
        <p:spPr>
          <a:xfrm>
            <a:off x="838200" y="1314994"/>
            <a:ext cx="10125075" cy="4547644"/>
          </a:xfrm>
        </p:spPr>
        <p:txBody>
          <a:bodyPr vert="horz" lIns="91440" tIns="45720" rIns="91440" bIns="45720" rtlCol="0" anchor="t">
            <a:noAutofit/>
          </a:bodyPr>
          <a:lstStyle/>
          <a:p>
            <a:pPr marL="0" indent="0">
              <a:buNone/>
            </a:pPr>
            <a:r>
              <a:rPr lang="en-US" sz="2400" i="1" dirty="0">
                <a:solidFill>
                  <a:srgbClr val="DD5F36"/>
                </a:solidFill>
                <a:latin typeface="Arial"/>
                <a:cs typeface="Arial"/>
              </a:rPr>
              <a:t>Answer to #4:</a:t>
            </a:r>
            <a:endParaRPr lang="en-US" sz="2400" dirty="0">
              <a:solidFill>
                <a:srgbClr val="DD5F36"/>
              </a:solidFill>
            </a:endParaRPr>
          </a:p>
          <a:p>
            <a:pPr marL="0" indent="0">
              <a:buNone/>
            </a:pPr>
            <a:endParaRPr lang="en-US" i="1" dirty="0">
              <a:solidFill>
                <a:srgbClr val="DD5F36"/>
              </a:solidFill>
              <a:latin typeface="Arial"/>
              <a:cs typeface="Arial"/>
            </a:endParaRPr>
          </a:p>
          <a:p>
            <a:pPr marL="0" indent="0">
              <a:buNone/>
            </a:pPr>
            <a:r>
              <a:rPr lang="en-US" sz="3200" i="1" dirty="0">
                <a:solidFill>
                  <a:srgbClr val="DD5F36"/>
                </a:solidFill>
                <a:latin typeface="Arial"/>
                <a:cs typeface="Arial"/>
              </a:rPr>
              <a:t>No. If Morgan is working 75% of the hours as an RA (15 of 20 hours), the research grant can only be charged only 75% of the T/F/I.</a:t>
            </a:r>
            <a:endParaRPr lang="en-US" sz="3200" dirty="0">
              <a:solidFill>
                <a:srgbClr val="DD5F36"/>
              </a:solidFill>
              <a:latin typeface="Arial"/>
              <a:cs typeface="Arial"/>
            </a:endParaRPr>
          </a:p>
          <a:p>
            <a:pPr marL="0" indent="0">
              <a:buNone/>
            </a:pPr>
            <a:endParaRPr lang="en-US" sz="3200" i="1" dirty="0">
              <a:solidFill>
                <a:srgbClr val="DD5F36"/>
              </a:solidFill>
              <a:latin typeface="Arial"/>
              <a:cs typeface="Arial"/>
            </a:endParaRPr>
          </a:p>
          <a:p>
            <a:pPr marL="0" indent="0">
              <a:buNone/>
            </a:pPr>
            <a:r>
              <a:rPr lang="en-US" sz="3200" i="1" dirty="0">
                <a:solidFill>
                  <a:srgbClr val="DD5F36"/>
                </a:solidFill>
                <a:latin typeface="Arial"/>
                <a:cs typeface="Arial"/>
              </a:rPr>
              <a:t>The remaining proportion of T/F/I must be covered by a non-research index.</a:t>
            </a:r>
            <a:endParaRPr lang="en-US" sz="3200" dirty="0">
              <a:solidFill>
                <a:srgbClr val="DD5F36"/>
              </a:solidFill>
              <a:latin typeface="Arial"/>
              <a:cs typeface="Arial"/>
            </a:endParaRPr>
          </a:p>
          <a:p>
            <a:pPr marL="227965" indent="-227965"/>
            <a:endParaRPr lang="en-US" dirty="0"/>
          </a:p>
        </p:txBody>
      </p:sp>
    </p:spTree>
    <p:extLst>
      <p:ext uri="{BB962C8B-B14F-4D97-AF65-F5344CB8AC3E}">
        <p14:creationId xmlns:p14="http://schemas.microsoft.com/office/powerpoint/2010/main" val="21708789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subTitle" idx="1"/>
          </p:nvPr>
        </p:nvSpPr>
        <p:spPr>
          <a:xfrm>
            <a:off x="2046399" y="2531096"/>
            <a:ext cx="9144000" cy="1655762"/>
          </a:xfrm>
        </p:spPr>
        <p:txBody>
          <a:bodyPr vert="horz" lIns="91440" tIns="45720" rIns="91440" bIns="45720" rtlCol="0" anchor="t">
            <a:normAutofit/>
          </a:bodyPr>
          <a:lstStyle/>
          <a:p>
            <a:r>
              <a:rPr lang="en-US" dirty="0">
                <a:latin typeface="Arial"/>
                <a:cs typeface="Arial"/>
              </a:rPr>
              <a:t>Non-Employees:</a:t>
            </a:r>
          </a:p>
          <a:p>
            <a:r>
              <a:rPr lang="en-US" dirty="0">
                <a:latin typeface="Arial"/>
                <a:cs typeface="Arial"/>
              </a:rPr>
              <a:t>Submitting Contracts &amp; Pay Process</a:t>
            </a:r>
            <a:endParaRPr lang="en-US" dirty="0"/>
          </a:p>
        </p:txBody>
      </p:sp>
    </p:spTree>
    <p:extLst>
      <p:ext uri="{BB962C8B-B14F-4D97-AF65-F5344CB8AC3E}">
        <p14:creationId xmlns:p14="http://schemas.microsoft.com/office/powerpoint/2010/main" val="286444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A8FB4D-0C09-4E4D-93C0-EC2DD2C334C3}"/>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pPr algn="ctr"/>
            <a:r>
              <a:rPr lang="en-US" dirty="0">
                <a:latin typeface="Arial"/>
                <a:cs typeface="Arial"/>
              </a:rPr>
              <a:t>Types of Non-Employee Payments</a:t>
            </a:r>
            <a:br>
              <a:rPr lang="en-US" dirty="0">
                <a:latin typeface="Arial"/>
                <a:cs typeface="Arial"/>
              </a:rPr>
            </a:br>
            <a:r>
              <a:rPr lang="en-US" dirty="0">
                <a:latin typeface="Arial"/>
                <a:cs typeface="Arial"/>
              </a:rPr>
              <a:t> </a:t>
            </a:r>
            <a:endParaRPr lang="en-US" dirty="0"/>
          </a:p>
        </p:txBody>
      </p:sp>
      <p:graphicFrame>
        <p:nvGraphicFramePr>
          <p:cNvPr id="5" name="Content Placeholder 3">
            <a:extLst>
              <a:ext uri="{FF2B5EF4-FFF2-40B4-BE49-F238E27FC236}">
                <a16:creationId xmlns:a16="http://schemas.microsoft.com/office/drawing/2014/main" id="{DA00D9BA-A81A-451C-AF2B-47D6F4603B48}"/>
              </a:ext>
            </a:extLst>
          </p:cNvPr>
          <p:cNvGraphicFramePr>
            <a:graphicFrameLocks/>
          </p:cNvGraphicFramePr>
          <p:nvPr>
            <p:extLst>
              <p:ext uri="{D42A27DB-BD31-4B8C-83A1-F6EECF244321}">
                <p14:modId xmlns:p14="http://schemas.microsoft.com/office/powerpoint/2010/main" val="2169821622"/>
              </p:ext>
            </p:extLst>
          </p:nvPr>
        </p:nvGraphicFramePr>
        <p:xfrm>
          <a:off x="974436" y="1301004"/>
          <a:ext cx="10658763" cy="4723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116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072" y="190617"/>
            <a:ext cx="10515600" cy="732153"/>
          </a:xfrm>
        </p:spPr>
        <p:txBody>
          <a:bodyPr anchor="ctr">
            <a:normAutofit/>
          </a:bodyPr>
          <a:lstStyle/>
          <a:p>
            <a:r>
              <a:rPr lang="en-US" dirty="0">
                <a:latin typeface="Arial"/>
                <a:cs typeface="Arial"/>
              </a:rPr>
              <a:t>Graduate Fellowships</a:t>
            </a:r>
            <a:endParaRPr lang="en-US" dirty="0"/>
          </a:p>
        </p:txBody>
      </p:sp>
      <p:sp>
        <p:nvSpPr>
          <p:cNvPr id="3" name="Slide Number Placeholder 2" hidden="1"/>
          <p:cNvSpPr>
            <a:spLocks noGrp="1"/>
          </p:cNvSpPr>
          <p:nvPr>
            <p:ph type="sldNum" sz="quarter" idx="4"/>
          </p:nvPr>
        </p:nvSpPr>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26</a:t>
            </a:fld>
            <a:endParaRPr lang="en-US" dirty="0"/>
          </a:p>
        </p:txBody>
      </p:sp>
      <p:graphicFrame>
        <p:nvGraphicFramePr>
          <p:cNvPr id="2" name="Table 1">
            <a:extLst>
              <a:ext uri="{FF2B5EF4-FFF2-40B4-BE49-F238E27FC236}">
                <a16:creationId xmlns:a16="http://schemas.microsoft.com/office/drawing/2014/main" id="{001A9671-08AB-4AAB-BA85-7B63E1295035}"/>
              </a:ext>
            </a:extLst>
          </p:cNvPr>
          <p:cNvGraphicFramePr>
            <a:graphicFrameLocks noGrp="1"/>
          </p:cNvGraphicFramePr>
          <p:nvPr>
            <p:extLst>
              <p:ext uri="{D42A27DB-BD31-4B8C-83A1-F6EECF244321}">
                <p14:modId xmlns:p14="http://schemas.microsoft.com/office/powerpoint/2010/main" val="3443004758"/>
              </p:ext>
            </p:extLst>
          </p:nvPr>
        </p:nvGraphicFramePr>
        <p:xfrm>
          <a:off x="412072" y="1464261"/>
          <a:ext cx="11199921" cy="3178760"/>
        </p:xfrm>
        <a:graphic>
          <a:graphicData uri="http://schemas.openxmlformats.org/drawingml/2006/table">
            <a:tbl>
              <a:tblPr firstRow="1" bandRow="1">
                <a:solidFill>
                  <a:srgbClr val="F2F2F2">
                    <a:alpha val="45098"/>
                  </a:srgbClr>
                </a:solidFill>
              </a:tblPr>
              <a:tblGrid>
                <a:gridCol w="1559209">
                  <a:extLst>
                    <a:ext uri="{9D8B030D-6E8A-4147-A177-3AD203B41FA5}">
                      <a16:colId xmlns:a16="http://schemas.microsoft.com/office/drawing/2014/main" val="4276665680"/>
                    </a:ext>
                  </a:extLst>
                </a:gridCol>
                <a:gridCol w="1838324">
                  <a:extLst>
                    <a:ext uri="{9D8B030D-6E8A-4147-A177-3AD203B41FA5}">
                      <a16:colId xmlns:a16="http://schemas.microsoft.com/office/drawing/2014/main" val="1605028816"/>
                    </a:ext>
                  </a:extLst>
                </a:gridCol>
                <a:gridCol w="3052834">
                  <a:extLst>
                    <a:ext uri="{9D8B030D-6E8A-4147-A177-3AD203B41FA5}">
                      <a16:colId xmlns:a16="http://schemas.microsoft.com/office/drawing/2014/main" val="723981173"/>
                    </a:ext>
                  </a:extLst>
                </a:gridCol>
                <a:gridCol w="1162975">
                  <a:extLst>
                    <a:ext uri="{9D8B030D-6E8A-4147-A177-3AD203B41FA5}">
                      <a16:colId xmlns:a16="http://schemas.microsoft.com/office/drawing/2014/main" val="192384813"/>
                    </a:ext>
                  </a:extLst>
                </a:gridCol>
                <a:gridCol w="941033">
                  <a:extLst>
                    <a:ext uri="{9D8B030D-6E8A-4147-A177-3AD203B41FA5}">
                      <a16:colId xmlns:a16="http://schemas.microsoft.com/office/drawing/2014/main" val="1878968522"/>
                    </a:ext>
                  </a:extLst>
                </a:gridCol>
                <a:gridCol w="2645546">
                  <a:extLst>
                    <a:ext uri="{9D8B030D-6E8A-4147-A177-3AD203B41FA5}">
                      <a16:colId xmlns:a16="http://schemas.microsoft.com/office/drawing/2014/main" val="3083141673"/>
                    </a:ext>
                  </a:extLst>
                </a:gridCol>
              </a:tblGrid>
              <a:tr h="702173">
                <a:tc>
                  <a:txBody>
                    <a:bodyPr/>
                    <a:lstStyle/>
                    <a:p>
                      <a:pPr algn="ctr" fontAlgn="ctr"/>
                      <a:r>
                        <a:rPr lang="en-US" sz="1300" b="0" i="0" u="none" strike="noStrike" cap="none" spc="0" dirty="0">
                          <a:solidFill>
                            <a:schemeClr val="bg1"/>
                          </a:solidFill>
                          <a:effectLst/>
                          <a:latin typeface="Calibri"/>
                        </a:rPr>
                        <a:t>Position</a:t>
                      </a:r>
                    </a:p>
                  </a:txBody>
                  <a:tcPr marL="3338" marR="3338" marT="84570" marB="0" anchor="ctr">
                    <a:lnL w="12700" cmpd="sng">
                      <a:solidFill>
                        <a:schemeClr val="tx1"/>
                      </a:solid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Type &amp; Compensation Mechanism</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Description</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To Request</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Acct. Code</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Things to Note</a:t>
                      </a:r>
                    </a:p>
                  </a:txBody>
                  <a:tcPr marL="3338" marR="3338" marT="84570" marB="0" anchor="ctr">
                    <a:lnL w="12700" cmpd="sng">
                      <a:noFill/>
                    </a:lnL>
                    <a:lnR w="12700" cmpd="sng">
                      <a:solidFill>
                        <a:schemeClr val="tx1"/>
                      </a:solid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9474171"/>
                  </a:ext>
                </a:extLst>
              </a:tr>
              <a:tr h="2476587">
                <a:tc>
                  <a:txBody>
                    <a:bodyPr/>
                    <a:lstStyle/>
                    <a:p>
                      <a:pPr lvl="0" algn="ctr">
                        <a:buNone/>
                      </a:pPr>
                      <a:r>
                        <a:rPr lang="en-US" sz="1200" b="1" i="0" u="none" strike="noStrike" dirty="0">
                          <a:solidFill>
                            <a:srgbClr val="000000"/>
                          </a:solidFill>
                          <a:effectLst/>
                          <a:latin typeface="Calibri"/>
                        </a:rPr>
                        <a:t>Graduate Fellowship</a:t>
                      </a:r>
                      <a:endParaRPr lang="en-US" dirty="0"/>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a:txBody>
                    <a:bodyPr/>
                    <a:lstStyle/>
                    <a:p>
                      <a:pPr lvl="0" algn="ctr">
                        <a:buNone/>
                      </a:pPr>
                      <a:r>
                        <a:rPr lang="en-US" sz="1100" b="0" i="0" u="none" strike="noStrike" dirty="0">
                          <a:solidFill>
                            <a:srgbClr val="000000"/>
                          </a:solidFill>
                          <a:effectLst/>
                          <a:latin typeface="Calibri"/>
                        </a:rPr>
                        <a:t>Non-Employee</a:t>
                      </a:r>
                    </a:p>
                    <a:p>
                      <a:pPr lvl="0" algn="ctr">
                        <a:buNone/>
                      </a:pPr>
                      <a:endParaRPr lang="en-US" sz="1100" b="0" i="0" u="none" strike="noStrike" dirty="0">
                        <a:solidFill>
                          <a:srgbClr val="000000"/>
                        </a:solidFill>
                        <a:effectLst/>
                        <a:latin typeface="Calibri"/>
                      </a:endParaRPr>
                    </a:p>
                    <a:p>
                      <a:pPr lvl="0" algn="ctr">
                        <a:buNone/>
                      </a:pPr>
                      <a:r>
                        <a:rPr lang="en-US" sz="1100" b="0" i="0" u="none" strike="noStrike" dirty="0">
                          <a:solidFill>
                            <a:srgbClr val="000000"/>
                          </a:solidFill>
                          <a:effectLst/>
                          <a:latin typeface="Calibri"/>
                        </a:rPr>
                        <a:t>Non-Service Stipend</a:t>
                      </a:r>
                    </a:p>
                    <a:p>
                      <a:pPr lvl="0" algn="ctr">
                        <a:buNone/>
                      </a:pPr>
                      <a:endParaRPr lang="en-US" sz="1100" b="0" i="0" u="none" strike="noStrike" dirty="0">
                        <a:solidFill>
                          <a:srgbClr val="000000"/>
                        </a:solidFill>
                        <a:effectLst/>
                        <a:latin typeface="Calibri"/>
                      </a:endParaRPr>
                    </a:p>
                    <a:p>
                      <a:pPr lvl="0" algn="ctr">
                        <a:buNone/>
                      </a:pPr>
                      <a:r>
                        <a:rPr lang="en-US" sz="1100" b="0" i="0" u="none" strike="noStrike" dirty="0">
                          <a:solidFill>
                            <a:srgbClr val="000000"/>
                          </a:solidFill>
                          <a:effectLst/>
                          <a:latin typeface="Calibri"/>
                        </a:rPr>
                        <a:t>Bursars &amp; Financial Aid</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a:txBody>
                    <a:bodyPr/>
                    <a:lstStyle/>
                    <a:p>
                      <a:pPr lvl="0" algn="ctr">
                        <a:buNone/>
                      </a:pPr>
                      <a:r>
                        <a:rPr lang="en-US" sz="1100" b="0" i="0" u="none" strike="noStrike" dirty="0">
                          <a:solidFill>
                            <a:srgbClr val="000000"/>
                          </a:solidFill>
                          <a:effectLst/>
                          <a:latin typeface="Calibri"/>
                        </a:rPr>
                        <a:t>Graduate Fellowship awards are made without the expectations of services being rendered.</a:t>
                      </a:r>
                      <a:br>
                        <a:rPr lang="en-US" sz="1100" b="0" i="0" u="none" strike="noStrike" dirty="0">
                          <a:solidFill>
                            <a:srgbClr val="000000"/>
                          </a:solidFill>
                          <a:effectLst/>
                          <a:latin typeface="Calibri"/>
                        </a:rPr>
                      </a:br>
                      <a:br>
                        <a:rPr lang="en-US" sz="1100" b="0" i="0" u="none" strike="noStrike" dirty="0">
                          <a:solidFill>
                            <a:srgbClr val="21314D"/>
                          </a:solidFill>
                          <a:effectLst/>
                          <a:latin typeface="Calibri"/>
                        </a:rPr>
                      </a:br>
                      <a:r>
                        <a:rPr lang="en-US" sz="1100" b="1" i="0" u="none" strike="noStrike" noProof="0" dirty="0">
                          <a:solidFill>
                            <a:srgbClr val="DD5F36"/>
                          </a:solidFill>
                          <a:effectLst/>
                        </a:rPr>
                        <a:t>Fellowships posted to sponsored research must be part of a formal fellowship program identified by the Sponsor.</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a:txBody>
                    <a:bodyPr/>
                    <a:lstStyle/>
                    <a:p>
                      <a:pPr lvl="0" algn="ctr">
                        <a:buNone/>
                      </a:pPr>
                      <a:r>
                        <a:rPr lang="en-US" sz="1100" b="0" i="0" u="none" strike="noStrike" dirty="0">
                          <a:solidFill>
                            <a:srgbClr val="000000"/>
                          </a:solidFill>
                          <a:effectLst/>
                          <a:latin typeface="Calibri"/>
                        </a:rPr>
                        <a:t>Graduate Contract Form</a:t>
                      </a:r>
                      <a:br>
                        <a:rPr lang="en-US" sz="1100" b="0" i="0" u="none" strike="noStrike" dirty="0">
                          <a:solidFill>
                            <a:srgbClr val="000000"/>
                          </a:solidFill>
                          <a:effectLst/>
                          <a:latin typeface="Calibri"/>
                        </a:rPr>
                      </a:b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OnBase</a:t>
                      </a:r>
                      <a:endParaRPr lang="en-US" dirty="0"/>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a:txBody>
                    <a:bodyPr/>
                    <a:lstStyle/>
                    <a:p>
                      <a:pPr lvl="0" algn="ctr">
                        <a:buNone/>
                      </a:pPr>
                      <a:r>
                        <a:rPr lang="en-US" sz="1100" b="0" i="0" u="none" strike="noStrike" dirty="0">
                          <a:solidFill>
                            <a:srgbClr val="000000"/>
                          </a:solidFill>
                          <a:effectLst/>
                          <a:latin typeface="Calibri"/>
                        </a:rPr>
                        <a:t>Stipend: 5565</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Tuition: 5566</a:t>
                      </a:r>
                      <a:endParaRPr lang="en-US" dirty="0"/>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a:txBody>
                    <a:bodyPr/>
                    <a:lstStyle/>
                    <a:p>
                      <a:pPr lvl="0" algn="ctr">
                        <a:buNone/>
                      </a:pPr>
                      <a:r>
                        <a:rPr lang="en-US" sz="1100" b="0" i="0" u="none" strike="noStrike" dirty="0">
                          <a:solidFill>
                            <a:srgbClr val="000000"/>
                          </a:solidFill>
                          <a:effectLst/>
                          <a:latin typeface="Calibri"/>
                        </a:rPr>
                        <a:t>Fellowship appointments are submitted on a semester basis.</a:t>
                      </a:r>
                      <a:br>
                        <a:rPr lang="en-US" sz="1100" b="0" i="0" u="none" strike="noStrike" dirty="0">
                          <a:solidFill>
                            <a:srgbClr val="000000"/>
                          </a:solidFill>
                          <a:effectLst/>
                          <a:latin typeface="Calibri"/>
                        </a:rPr>
                      </a:b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Fellowship program may or may not allow for tuition; refer to award or contact the Research Accountant.</a:t>
                      </a:r>
                      <a:br>
                        <a:rPr lang="en-US" sz="1100" b="0" i="0" u="none" strike="noStrike" dirty="0">
                          <a:solidFill>
                            <a:srgbClr val="000000"/>
                          </a:solidFill>
                          <a:effectLst/>
                          <a:latin typeface="Calibri"/>
                        </a:rPr>
                      </a:b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Stipend and tuition is processed by Financial Aid &amp; Bursars Office.</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extLst>
                  <a:ext uri="{0D108BD9-81ED-4DB2-BD59-A6C34878D82A}">
                    <a16:rowId xmlns:a16="http://schemas.microsoft.com/office/drawing/2014/main" val="1833960093"/>
                  </a:ext>
                </a:extLst>
              </a:tr>
            </a:tbl>
          </a:graphicData>
        </a:graphic>
      </p:graphicFrame>
    </p:spTree>
    <p:extLst>
      <p:ext uri="{BB962C8B-B14F-4D97-AF65-F5344CB8AC3E}">
        <p14:creationId xmlns:p14="http://schemas.microsoft.com/office/powerpoint/2010/main" val="3926576123"/>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93" y="54111"/>
            <a:ext cx="5019479" cy="1154151"/>
          </a:xfrm>
        </p:spPr>
        <p:txBody>
          <a:bodyPr anchor="b">
            <a:noAutofit/>
          </a:bodyPr>
          <a:lstStyle/>
          <a:p>
            <a:r>
              <a:rPr lang="en-US" sz="4000" dirty="0">
                <a:latin typeface="Arial"/>
                <a:cs typeface="Arial"/>
              </a:rPr>
              <a:t>Graduate</a:t>
            </a:r>
            <a:br>
              <a:rPr lang="en-US" sz="4000" dirty="0">
                <a:latin typeface="Arial"/>
                <a:cs typeface="Arial"/>
              </a:rPr>
            </a:br>
            <a:r>
              <a:rPr lang="en-US" sz="4000" dirty="0">
                <a:latin typeface="Arial"/>
                <a:cs typeface="Arial"/>
              </a:rPr>
              <a:t>Fellowships</a:t>
            </a:r>
          </a:p>
        </p:txBody>
      </p:sp>
      <p:sp>
        <p:nvSpPr>
          <p:cNvPr id="9" name="Text Placeholder 3">
            <a:extLst>
              <a:ext uri="{FF2B5EF4-FFF2-40B4-BE49-F238E27FC236}">
                <a16:creationId xmlns:a16="http://schemas.microsoft.com/office/drawing/2014/main" id="{11C78D0C-FE26-42AC-A4B7-2383BAED6B30}"/>
              </a:ext>
            </a:extLst>
          </p:cNvPr>
          <p:cNvSpPr>
            <a:spLocks noGrp="1"/>
          </p:cNvSpPr>
          <p:nvPr>
            <p:ph type="body" sz="half" idx="2"/>
          </p:nvPr>
        </p:nvSpPr>
        <p:spPr>
          <a:xfrm>
            <a:off x="152693" y="1710067"/>
            <a:ext cx="4907967" cy="4174002"/>
          </a:xfrm>
        </p:spPr>
        <p:txBody>
          <a:bodyPr vert="horz" lIns="91440" tIns="45720" rIns="91440" bIns="45720" rtlCol="0" anchor="t">
            <a:normAutofit fontScale="92500"/>
          </a:bodyPr>
          <a:lstStyle/>
          <a:p>
            <a:pPr marL="456565" indent="-456565"/>
            <a:r>
              <a:rPr lang="en-US" dirty="0">
                <a:latin typeface="Arial"/>
                <a:cs typeface="Arial"/>
              </a:rPr>
              <a:t>Contract is submitted in OnBase</a:t>
            </a:r>
          </a:p>
          <a:p>
            <a:pPr marL="456565" indent="-456565"/>
            <a:endParaRPr lang="en-US" dirty="0"/>
          </a:p>
          <a:p>
            <a:pPr marL="456565" indent="-456565"/>
            <a:r>
              <a:rPr lang="en-US" dirty="0">
                <a:solidFill>
                  <a:srgbClr val="FFFFFF"/>
                </a:solidFill>
                <a:latin typeface="Arial"/>
                <a:cs typeface="Arial"/>
              </a:rPr>
              <a:t>Fellows are often appointed through a formal program</a:t>
            </a:r>
            <a:endParaRPr lang="en-US" dirty="0">
              <a:solidFill>
                <a:srgbClr val="000000"/>
              </a:solidFill>
              <a:latin typeface="Calibri"/>
              <a:cs typeface="Calibri"/>
            </a:endParaRPr>
          </a:p>
          <a:p>
            <a:pPr marL="0" indent="0">
              <a:buNone/>
            </a:pPr>
            <a:endParaRPr lang="en-US" dirty="0">
              <a:cs typeface="Arial"/>
            </a:endParaRPr>
          </a:p>
          <a:p>
            <a:pPr marL="456565" indent="-456565"/>
            <a:r>
              <a:rPr lang="en-US" dirty="0">
                <a:latin typeface="Arial"/>
                <a:cs typeface="Arial"/>
              </a:rPr>
              <a:t>Acct Code: 5565 – Stipend</a:t>
            </a:r>
            <a:endParaRPr lang="en-US" dirty="0"/>
          </a:p>
          <a:p>
            <a:pPr marL="0" indent="0">
              <a:buNone/>
            </a:pPr>
            <a:r>
              <a:rPr lang="en-US" dirty="0">
                <a:solidFill>
                  <a:srgbClr val="FFFFFF"/>
                </a:solidFill>
                <a:latin typeface="Arial"/>
                <a:cs typeface="Arial"/>
              </a:rPr>
              <a:t>                       5566 – T/F/I</a:t>
            </a:r>
            <a:endParaRPr lang="en-US" dirty="0">
              <a:solidFill>
                <a:srgbClr val="FFFFFF"/>
              </a:solidFill>
              <a:cs typeface="Arial"/>
            </a:endParaRPr>
          </a:p>
          <a:p>
            <a:pPr marL="456565" lvl="1"/>
            <a:r>
              <a:rPr lang="en-US" dirty="0">
                <a:latin typeface="Arial"/>
                <a:cs typeface="Arial"/>
              </a:rPr>
              <a:t>  55               545</a:t>
            </a:r>
          </a:p>
          <a:p>
            <a:pPr marL="456565" lvl="1"/>
            <a:r>
              <a:rPr lang="en-US" dirty="0">
                <a:latin typeface="Arial"/>
                <a:cs typeface="Arial"/>
              </a:rPr>
              <a:t>5555</a:t>
            </a:r>
          </a:p>
        </p:txBody>
      </p:sp>
      <p:sp>
        <p:nvSpPr>
          <p:cNvPr id="3" name="Slide Number Placeholder 2" hidden="1"/>
          <p:cNvSpPr>
            <a:spLocks noGrp="1"/>
          </p:cNvSpPr>
          <p:nvPr>
            <p:ph type="sldNum" sz="quarter" idx="4"/>
          </p:nvPr>
        </p:nvSpPr>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27</a:t>
            </a:fld>
            <a:endParaRPr lang="en-US" dirty="0"/>
          </a:p>
        </p:txBody>
      </p:sp>
      <p:pic>
        <p:nvPicPr>
          <p:cNvPr id="5" name="Picture 5" descr="Graphical user interface, text, application&#10;&#10;Description automatically generated">
            <a:extLst>
              <a:ext uri="{FF2B5EF4-FFF2-40B4-BE49-F238E27FC236}">
                <a16:creationId xmlns:a16="http://schemas.microsoft.com/office/drawing/2014/main" id="{7D455FAD-F423-47E4-960A-AD52B13871AF}"/>
              </a:ext>
            </a:extLst>
          </p:cNvPr>
          <p:cNvPicPr>
            <a:picLocks noChangeAspect="1"/>
          </p:cNvPicPr>
          <p:nvPr/>
        </p:nvPicPr>
        <p:blipFill>
          <a:blip r:embed="rId2"/>
          <a:stretch>
            <a:fillRect/>
          </a:stretch>
        </p:blipFill>
        <p:spPr>
          <a:xfrm>
            <a:off x="5216913" y="2030262"/>
            <a:ext cx="6971369" cy="2955453"/>
          </a:xfrm>
          <a:prstGeom prst="rect">
            <a:avLst/>
          </a:prstGeom>
        </p:spPr>
      </p:pic>
    </p:spTree>
    <p:extLst>
      <p:ext uri="{BB962C8B-B14F-4D97-AF65-F5344CB8AC3E}">
        <p14:creationId xmlns:p14="http://schemas.microsoft.com/office/powerpoint/2010/main" val="3182315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833"/>
            <a:ext cx="10515600" cy="732153"/>
          </a:xfrm>
        </p:spPr>
        <p:txBody>
          <a:bodyPr>
            <a:normAutofit/>
          </a:bodyPr>
          <a:lstStyle/>
          <a:p>
            <a:r>
              <a:rPr lang="en-US" dirty="0">
                <a:solidFill>
                  <a:schemeClr val="tx2"/>
                </a:solidFill>
                <a:latin typeface="Arial"/>
                <a:cs typeface="Arial"/>
              </a:rPr>
              <a:t>Participant Support &amp; REU Award Set-up</a:t>
            </a:r>
            <a:endParaRPr lang="en-US" dirty="0">
              <a:solidFill>
                <a:schemeClr val="tx2"/>
              </a:solidFill>
            </a:endParaRPr>
          </a:p>
        </p:txBody>
      </p:sp>
      <p:sp>
        <p:nvSpPr>
          <p:cNvPr id="2" name="TextBox 1">
            <a:extLst>
              <a:ext uri="{FF2B5EF4-FFF2-40B4-BE49-F238E27FC236}">
                <a16:creationId xmlns:a16="http://schemas.microsoft.com/office/drawing/2014/main" id="{A691F542-C340-4C4D-BC56-5CCC52DFCC71}"/>
              </a:ext>
            </a:extLst>
          </p:cNvPr>
          <p:cNvSpPr txBox="1"/>
          <p:nvPr/>
        </p:nvSpPr>
        <p:spPr>
          <a:xfrm>
            <a:off x="468298" y="1087464"/>
            <a:ext cx="11165572" cy="1650266"/>
          </a:xfrm>
          <a:prstGeom prst="rect">
            <a:avLst/>
          </a:prstGeom>
          <a:noFill/>
        </p:spPr>
        <p:txBody>
          <a:bodyPr wrap="square" lIns="91440" tIns="45720" rIns="91440" bIns="45720" rtlCol="0" anchor="t">
            <a:spAutoFit/>
          </a:bodyPr>
          <a:lstStyle/>
          <a:p>
            <a:r>
              <a:rPr lang="en-US" sz="2000" dirty="0">
                <a:latin typeface="Arial"/>
                <a:cs typeface="Calibri"/>
              </a:rPr>
              <a:t>When we receive an award that has Participant Support or a REU supplement, there will be multiple indices associated with this award. </a:t>
            </a:r>
            <a:endParaRPr lang="en-US" dirty="0">
              <a:latin typeface="Arial"/>
              <a:cs typeface="Arial"/>
            </a:endParaRPr>
          </a:p>
          <a:p>
            <a:endParaRPr lang="en-US" sz="2000" dirty="0">
              <a:latin typeface="Arial"/>
              <a:cs typeface="Calibri"/>
            </a:endParaRPr>
          </a:p>
          <a:p>
            <a:pPr marL="457200" indent="-457200">
              <a:buAutoNum type="arabicPeriod"/>
            </a:pPr>
            <a:r>
              <a:rPr lang="en-US" sz="2000" dirty="0">
                <a:latin typeface="Arial"/>
                <a:cs typeface="Calibri"/>
              </a:rPr>
              <a:t>Grant Index = Primary Index</a:t>
            </a:r>
          </a:p>
          <a:p>
            <a:pPr marL="457200" indent="-457200">
              <a:buAutoNum type="arabicPeriod"/>
            </a:pPr>
            <a:r>
              <a:rPr lang="en-US" sz="2000" dirty="0">
                <a:latin typeface="Arial"/>
                <a:cs typeface="Calibri"/>
              </a:rPr>
              <a:t>Fund Index = Participant Support index or REU index</a:t>
            </a:r>
          </a:p>
        </p:txBody>
      </p:sp>
      <p:sp>
        <p:nvSpPr>
          <p:cNvPr id="3" name="Rectangle 2">
            <a:extLst>
              <a:ext uri="{FF2B5EF4-FFF2-40B4-BE49-F238E27FC236}">
                <a16:creationId xmlns:a16="http://schemas.microsoft.com/office/drawing/2014/main" id="{E104ACEA-62CD-4429-8793-89F869D09249}"/>
              </a:ext>
            </a:extLst>
          </p:cNvPr>
          <p:cNvSpPr/>
          <p:nvPr/>
        </p:nvSpPr>
        <p:spPr>
          <a:xfrm>
            <a:off x="399506" y="3062303"/>
            <a:ext cx="3631122" cy="461665"/>
          </a:xfrm>
          <a:prstGeom prst="rect">
            <a:avLst/>
          </a:prstGeom>
        </p:spPr>
        <p:txBody>
          <a:bodyPr wrap="none" lIns="91440" tIns="45720" rIns="91440" bIns="45720" anchor="t">
            <a:spAutoFit/>
          </a:bodyPr>
          <a:lstStyle/>
          <a:p>
            <a:r>
              <a:rPr lang="en-US" sz="2400" b="1" dirty="0">
                <a:solidFill>
                  <a:schemeClr val="tx2"/>
                </a:solidFill>
                <a:latin typeface="Arial"/>
                <a:cs typeface="Arial"/>
              </a:rPr>
              <a:t>In CRS </a:t>
            </a:r>
            <a:r>
              <a:rPr lang="en-US" sz="1400" b="1" dirty="0">
                <a:solidFill>
                  <a:schemeClr val="tx2"/>
                </a:solidFill>
                <a:latin typeface="Arial"/>
                <a:cs typeface="Arial"/>
              </a:rPr>
              <a:t>(</a:t>
            </a:r>
            <a:r>
              <a:rPr lang="en-US" sz="1400" b="1" i="1" dirty="0">
                <a:solidFill>
                  <a:schemeClr val="tx2"/>
                </a:solidFill>
                <a:latin typeface="Arial"/>
                <a:cs typeface="Arial"/>
              </a:rPr>
              <a:t>under Index Information)</a:t>
            </a:r>
            <a:r>
              <a:rPr lang="en-US" sz="2400" b="1" dirty="0">
                <a:solidFill>
                  <a:schemeClr val="tx2"/>
                </a:solidFill>
                <a:latin typeface="Arial"/>
                <a:cs typeface="Arial"/>
              </a:rPr>
              <a:t>: </a:t>
            </a:r>
            <a:endParaRPr lang="en-US" sz="1400" b="1" i="1" dirty="0">
              <a:solidFill>
                <a:schemeClr val="tx2"/>
              </a:solidFill>
              <a:latin typeface="Arial" panose="020B0604020202020204" pitchFamily="34" charset="0"/>
              <a:cs typeface="Arial" panose="020B0604020202020204" pitchFamily="34" charset="0"/>
            </a:endParaRPr>
          </a:p>
        </p:txBody>
      </p:sp>
      <p:pic>
        <p:nvPicPr>
          <p:cNvPr id="6" name="Picture 6" descr="A picture containing table&#10;&#10;Description automatically generated">
            <a:extLst>
              <a:ext uri="{FF2B5EF4-FFF2-40B4-BE49-F238E27FC236}">
                <a16:creationId xmlns:a16="http://schemas.microsoft.com/office/drawing/2014/main" id="{93598B36-495C-467A-9D2E-9506F0D0D063}"/>
              </a:ext>
            </a:extLst>
          </p:cNvPr>
          <p:cNvPicPr>
            <a:picLocks noChangeAspect="1"/>
          </p:cNvPicPr>
          <p:nvPr/>
        </p:nvPicPr>
        <p:blipFill rotWithShape="1">
          <a:blip r:embed="rId2"/>
          <a:srcRect l="2754" t="14118" r="4025" b="14118"/>
          <a:stretch/>
        </p:blipFill>
        <p:spPr>
          <a:xfrm>
            <a:off x="396875" y="3523663"/>
            <a:ext cx="6324586" cy="1096542"/>
          </a:xfrm>
          <a:prstGeom prst="rect">
            <a:avLst/>
          </a:prstGeom>
        </p:spPr>
      </p:pic>
      <p:sp>
        <p:nvSpPr>
          <p:cNvPr id="7" name="Rectangle 6">
            <a:extLst>
              <a:ext uri="{FF2B5EF4-FFF2-40B4-BE49-F238E27FC236}">
                <a16:creationId xmlns:a16="http://schemas.microsoft.com/office/drawing/2014/main" id="{F3275A77-6601-4606-A871-84DB706B9438}"/>
              </a:ext>
            </a:extLst>
          </p:cNvPr>
          <p:cNvSpPr/>
          <p:nvPr/>
        </p:nvSpPr>
        <p:spPr>
          <a:xfrm>
            <a:off x="6905081" y="3061244"/>
            <a:ext cx="1705916" cy="461665"/>
          </a:xfrm>
          <a:prstGeom prst="rect">
            <a:avLst/>
          </a:prstGeom>
        </p:spPr>
        <p:txBody>
          <a:bodyPr wrap="none" lIns="91440" tIns="45720" rIns="91440" bIns="45720" anchor="t">
            <a:spAutoFit/>
          </a:bodyPr>
          <a:lstStyle/>
          <a:p>
            <a:r>
              <a:rPr lang="en-US" sz="2400" b="1" dirty="0">
                <a:solidFill>
                  <a:schemeClr val="tx2"/>
                </a:solidFill>
                <a:latin typeface="Arial"/>
                <a:cs typeface="Arial"/>
              </a:rPr>
              <a:t>In Banner:</a:t>
            </a:r>
            <a:endParaRPr lang="en-US" sz="2400" b="1" dirty="0">
              <a:solidFill>
                <a:schemeClr val="tx2"/>
              </a:solidFill>
              <a:latin typeface="Arial" panose="020B0604020202020204" pitchFamily="34" charset="0"/>
              <a:cs typeface="Arial" panose="020B0604020202020204" pitchFamily="34" charset="0"/>
            </a:endParaRPr>
          </a:p>
        </p:txBody>
      </p:sp>
      <p:pic>
        <p:nvPicPr>
          <p:cNvPr id="10" name="Picture 10" descr="Graphical user interface, text, application, email&#10;&#10;Description automatically generated">
            <a:extLst>
              <a:ext uri="{FF2B5EF4-FFF2-40B4-BE49-F238E27FC236}">
                <a16:creationId xmlns:a16="http://schemas.microsoft.com/office/drawing/2014/main" id="{32514958-E1B2-4621-98A7-5CACEDB05FA4}"/>
              </a:ext>
            </a:extLst>
          </p:cNvPr>
          <p:cNvPicPr>
            <a:picLocks noChangeAspect="1"/>
          </p:cNvPicPr>
          <p:nvPr/>
        </p:nvPicPr>
        <p:blipFill>
          <a:blip r:embed="rId3"/>
          <a:stretch>
            <a:fillRect/>
          </a:stretch>
        </p:blipFill>
        <p:spPr>
          <a:xfrm>
            <a:off x="6972300" y="3521283"/>
            <a:ext cx="4895850" cy="2625309"/>
          </a:xfrm>
          <a:prstGeom prst="rect">
            <a:avLst/>
          </a:prstGeom>
        </p:spPr>
      </p:pic>
    </p:spTree>
    <p:extLst>
      <p:ext uri="{BB962C8B-B14F-4D97-AF65-F5344CB8AC3E}">
        <p14:creationId xmlns:p14="http://schemas.microsoft.com/office/powerpoint/2010/main" val="4089041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34208"/>
            <a:ext cx="10515600" cy="732153"/>
          </a:xfrm>
        </p:spPr>
        <p:txBody>
          <a:bodyPr>
            <a:normAutofit/>
          </a:bodyPr>
          <a:lstStyle/>
          <a:p>
            <a:r>
              <a:rPr lang="en-US" dirty="0">
                <a:solidFill>
                  <a:schemeClr val="tx2"/>
                </a:solidFill>
                <a:latin typeface="Arial"/>
                <a:cs typeface="Arial"/>
              </a:rPr>
              <a:t>Participant Support/REU Award Set-up:</a:t>
            </a:r>
            <a:endParaRPr lang="en-US" dirty="0">
              <a:solidFill>
                <a:schemeClr val="tx2"/>
              </a:solidFill>
            </a:endParaRPr>
          </a:p>
        </p:txBody>
      </p:sp>
      <p:sp>
        <p:nvSpPr>
          <p:cNvPr id="2" name="TextBox 1">
            <a:extLst>
              <a:ext uri="{FF2B5EF4-FFF2-40B4-BE49-F238E27FC236}">
                <a16:creationId xmlns:a16="http://schemas.microsoft.com/office/drawing/2014/main" id="{A691F542-C340-4C4D-BC56-5CCC52DFCC71}"/>
              </a:ext>
            </a:extLst>
          </p:cNvPr>
          <p:cNvSpPr txBox="1"/>
          <p:nvPr/>
        </p:nvSpPr>
        <p:spPr>
          <a:xfrm>
            <a:off x="973123" y="1116039"/>
            <a:ext cx="9127222"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cs typeface="Calibri"/>
              </a:rPr>
              <a:t>In COGNOS:</a:t>
            </a:r>
            <a:endParaRPr lang="en-US" sz="2000" dirty="0"/>
          </a:p>
        </p:txBody>
      </p:sp>
      <p:grpSp>
        <p:nvGrpSpPr>
          <p:cNvPr id="5" name="Group 4">
            <a:extLst>
              <a:ext uri="{FF2B5EF4-FFF2-40B4-BE49-F238E27FC236}">
                <a16:creationId xmlns:a16="http://schemas.microsoft.com/office/drawing/2014/main" id="{77498B54-D2FD-4529-B538-3325809709EE}"/>
              </a:ext>
            </a:extLst>
          </p:cNvPr>
          <p:cNvGrpSpPr/>
          <p:nvPr/>
        </p:nvGrpSpPr>
        <p:grpSpPr>
          <a:xfrm>
            <a:off x="971550" y="1802317"/>
            <a:ext cx="10272915" cy="2246371"/>
            <a:chOff x="971550" y="1802317"/>
            <a:chExt cx="10272915" cy="2246371"/>
          </a:xfrm>
        </p:grpSpPr>
        <p:pic>
          <p:nvPicPr>
            <p:cNvPr id="6" name="Picture 6" descr="Table&#10;&#10;Description automatically generated">
              <a:extLst>
                <a:ext uri="{FF2B5EF4-FFF2-40B4-BE49-F238E27FC236}">
                  <a16:creationId xmlns:a16="http://schemas.microsoft.com/office/drawing/2014/main" id="{45EF48E4-AB9D-41EC-8629-EABC39176875}"/>
                </a:ext>
              </a:extLst>
            </p:cNvPr>
            <p:cNvPicPr>
              <a:picLocks noChangeAspect="1"/>
            </p:cNvPicPr>
            <p:nvPr/>
          </p:nvPicPr>
          <p:blipFill rotWithShape="1">
            <a:blip r:embed="rId2"/>
            <a:srcRect l="1168" t="-327" r="5571" b="26144"/>
            <a:stretch/>
          </p:blipFill>
          <p:spPr>
            <a:xfrm>
              <a:off x="971550" y="1802317"/>
              <a:ext cx="10272915" cy="2246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98A71771-CB10-4680-997C-1BC22799F9D1}"/>
                </a:ext>
              </a:extLst>
            </p:cNvPr>
            <p:cNvSpPr/>
            <p:nvPr/>
          </p:nvSpPr>
          <p:spPr>
            <a:xfrm>
              <a:off x="2143125" y="2476500"/>
              <a:ext cx="1009650" cy="2667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2722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A8FB4D-0C09-4E4D-93C0-EC2DD2C334C3}"/>
              </a:ext>
            </a:extLst>
          </p:cNvPr>
          <p:cNvSpPr txBox="1">
            <a:spLocks/>
          </p:cNvSpPr>
          <p:nvPr/>
        </p:nvSpPr>
        <p:spPr>
          <a:xfrm>
            <a:off x="431801" y="294323"/>
            <a:ext cx="10515600" cy="732153"/>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44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pPr>
              <a:spcAft>
                <a:spcPts val="600"/>
              </a:spcAft>
            </a:pPr>
            <a:r>
              <a:rPr lang="en-US" b="1" i="0" kern="1200" dirty="0">
                <a:solidFill>
                  <a:srgbClr val="21314D"/>
                </a:solidFill>
                <a:latin typeface="Arial"/>
                <a:cs typeface="Arial"/>
              </a:rPr>
              <a:t>Employees vs Non-Employees</a:t>
            </a:r>
            <a:br>
              <a:rPr lang="en-US" sz="2200" b="1" i="0" kern="1200" dirty="0">
                <a:latin typeface="Arial" panose="020B0604020202020204" pitchFamily="34" charset="0"/>
                <a:ea typeface="Arial" panose="020B0604020202020204" pitchFamily="34" charset="0"/>
                <a:cs typeface="Arial" panose="020B0604020202020204" pitchFamily="34" charset="0"/>
              </a:rPr>
            </a:br>
            <a:r>
              <a:rPr lang="en-US" sz="2200" b="1" i="0" kern="1200" dirty="0">
                <a:solidFill>
                  <a:srgbClr val="21314D"/>
                </a:solidFill>
                <a:latin typeface="Arial"/>
                <a:cs typeface="Arial"/>
              </a:rPr>
              <a:t> </a:t>
            </a:r>
            <a:endParaRPr lang="en-US" dirty="0"/>
          </a:p>
        </p:txBody>
      </p:sp>
      <p:graphicFrame>
        <p:nvGraphicFramePr>
          <p:cNvPr id="5" name="Content Placeholder 3">
            <a:extLst>
              <a:ext uri="{FF2B5EF4-FFF2-40B4-BE49-F238E27FC236}">
                <a16:creationId xmlns:a16="http://schemas.microsoft.com/office/drawing/2014/main" id="{DA00D9BA-A81A-451C-AF2B-47D6F4603B48}"/>
              </a:ext>
            </a:extLst>
          </p:cNvPr>
          <p:cNvGraphicFramePr>
            <a:graphicFrameLocks/>
          </p:cNvGraphicFramePr>
          <p:nvPr>
            <p:extLst>
              <p:ext uri="{D42A27DB-BD31-4B8C-83A1-F6EECF244321}">
                <p14:modId xmlns:p14="http://schemas.microsoft.com/office/powerpoint/2010/main" val="844921380"/>
              </p:ext>
            </p:extLst>
          </p:nvPr>
        </p:nvGraphicFramePr>
        <p:xfrm>
          <a:off x="431801" y="1229360"/>
          <a:ext cx="11446521" cy="3990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540EE7CB-EC9C-42B6-80FE-72194CBA122A}"/>
              </a:ext>
            </a:extLst>
          </p:cNvPr>
          <p:cNvSpPr txBox="1"/>
          <p:nvPr/>
        </p:nvSpPr>
        <p:spPr>
          <a:xfrm>
            <a:off x="431801" y="5769183"/>
            <a:ext cx="11446521" cy="646331"/>
          </a:xfrm>
          <a:prstGeom prst="rect">
            <a:avLst/>
          </a:prstGeom>
          <a:noFill/>
        </p:spPr>
        <p:txBody>
          <a:bodyPr wrap="square" rtlCol="0">
            <a:spAutoFit/>
          </a:bodyPr>
          <a:lstStyle/>
          <a:p>
            <a:r>
              <a:rPr lang="en-US" i="1" dirty="0">
                <a:cs typeface="Calibri"/>
              </a:rPr>
              <a:t>*Service Stipends are exclusive to graduate RA and TA students as part of the graduate student’s contract</a:t>
            </a:r>
            <a:endParaRPr lang="en-US" dirty="0">
              <a:cs typeface="Calibri"/>
            </a:endParaRPr>
          </a:p>
          <a:p>
            <a:endParaRPr lang="en-US" dirty="0"/>
          </a:p>
        </p:txBody>
      </p:sp>
    </p:spTree>
    <p:extLst>
      <p:ext uri="{BB962C8B-B14F-4D97-AF65-F5344CB8AC3E}">
        <p14:creationId xmlns:p14="http://schemas.microsoft.com/office/powerpoint/2010/main" val="3152044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439" y="61194"/>
            <a:ext cx="10515600" cy="732153"/>
          </a:xfrm>
        </p:spPr>
        <p:txBody>
          <a:bodyPr anchor="ctr">
            <a:normAutofit/>
          </a:bodyPr>
          <a:lstStyle/>
          <a:p>
            <a:r>
              <a:rPr lang="en-US" dirty="0">
                <a:latin typeface="Arial"/>
                <a:cs typeface="Arial"/>
              </a:rPr>
              <a:t>Participant Support</a:t>
            </a:r>
            <a:endParaRPr lang="en-US" dirty="0"/>
          </a:p>
        </p:txBody>
      </p:sp>
      <p:sp>
        <p:nvSpPr>
          <p:cNvPr id="3" name="Slide Number Placeholder 2" hidden="1"/>
          <p:cNvSpPr>
            <a:spLocks noGrp="1"/>
          </p:cNvSpPr>
          <p:nvPr>
            <p:ph type="sldNum" sz="quarter" idx="4"/>
          </p:nvPr>
        </p:nvSpPr>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30</a:t>
            </a:fld>
            <a:endParaRPr lang="en-US" dirty="0"/>
          </a:p>
        </p:txBody>
      </p:sp>
      <p:graphicFrame>
        <p:nvGraphicFramePr>
          <p:cNvPr id="2" name="Table 1">
            <a:extLst>
              <a:ext uri="{FF2B5EF4-FFF2-40B4-BE49-F238E27FC236}">
                <a16:creationId xmlns:a16="http://schemas.microsoft.com/office/drawing/2014/main" id="{001A9671-08AB-4AAB-BA85-7B63E1295035}"/>
              </a:ext>
            </a:extLst>
          </p:cNvPr>
          <p:cNvGraphicFramePr>
            <a:graphicFrameLocks noGrp="1"/>
          </p:cNvGraphicFramePr>
          <p:nvPr>
            <p:extLst>
              <p:ext uri="{D42A27DB-BD31-4B8C-83A1-F6EECF244321}">
                <p14:modId xmlns:p14="http://schemas.microsoft.com/office/powerpoint/2010/main" val="1833893908"/>
              </p:ext>
            </p:extLst>
          </p:nvPr>
        </p:nvGraphicFramePr>
        <p:xfrm>
          <a:off x="385439" y="1344077"/>
          <a:ext cx="11288697" cy="3514763"/>
        </p:xfrm>
        <a:graphic>
          <a:graphicData uri="http://schemas.openxmlformats.org/drawingml/2006/table">
            <a:tbl>
              <a:tblPr firstRow="1" bandRow="1">
                <a:solidFill>
                  <a:srgbClr val="F2F2F2">
                    <a:alpha val="45098"/>
                  </a:srgbClr>
                </a:solidFill>
              </a:tblPr>
              <a:tblGrid>
                <a:gridCol w="1461116">
                  <a:extLst>
                    <a:ext uri="{9D8B030D-6E8A-4147-A177-3AD203B41FA5}">
                      <a16:colId xmlns:a16="http://schemas.microsoft.com/office/drawing/2014/main" val="4276665680"/>
                    </a:ext>
                  </a:extLst>
                </a:gridCol>
                <a:gridCol w="1589103">
                  <a:extLst>
                    <a:ext uri="{9D8B030D-6E8A-4147-A177-3AD203B41FA5}">
                      <a16:colId xmlns:a16="http://schemas.microsoft.com/office/drawing/2014/main" val="1605028816"/>
                    </a:ext>
                  </a:extLst>
                </a:gridCol>
                <a:gridCol w="2734323">
                  <a:extLst>
                    <a:ext uri="{9D8B030D-6E8A-4147-A177-3AD203B41FA5}">
                      <a16:colId xmlns:a16="http://schemas.microsoft.com/office/drawing/2014/main" val="723981173"/>
                    </a:ext>
                  </a:extLst>
                </a:gridCol>
                <a:gridCol w="1882066">
                  <a:extLst>
                    <a:ext uri="{9D8B030D-6E8A-4147-A177-3AD203B41FA5}">
                      <a16:colId xmlns:a16="http://schemas.microsoft.com/office/drawing/2014/main" val="192384813"/>
                    </a:ext>
                  </a:extLst>
                </a:gridCol>
                <a:gridCol w="1109708">
                  <a:extLst>
                    <a:ext uri="{9D8B030D-6E8A-4147-A177-3AD203B41FA5}">
                      <a16:colId xmlns:a16="http://schemas.microsoft.com/office/drawing/2014/main" val="1878968522"/>
                    </a:ext>
                  </a:extLst>
                </a:gridCol>
                <a:gridCol w="2512381">
                  <a:extLst>
                    <a:ext uri="{9D8B030D-6E8A-4147-A177-3AD203B41FA5}">
                      <a16:colId xmlns:a16="http://schemas.microsoft.com/office/drawing/2014/main" val="2174775228"/>
                    </a:ext>
                  </a:extLst>
                </a:gridCol>
              </a:tblGrid>
              <a:tr h="564822">
                <a:tc>
                  <a:txBody>
                    <a:bodyPr/>
                    <a:lstStyle/>
                    <a:p>
                      <a:pPr algn="ctr" fontAlgn="ctr"/>
                      <a:r>
                        <a:rPr lang="en-US" sz="1300" b="0" i="0" u="none" strike="noStrike" cap="none" spc="0" dirty="0">
                          <a:solidFill>
                            <a:schemeClr val="bg1"/>
                          </a:solidFill>
                          <a:effectLst/>
                          <a:latin typeface="Calibri"/>
                        </a:rPr>
                        <a:t>Position</a:t>
                      </a:r>
                    </a:p>
                  </a:txBody>
                  <a:tcPr marL="3338" marR="3338" marT="84570" marB="0" anchor="ctr">
                    <a:lnL w="12700" cmpd="sng">
                      <a:solidFill>
                        <a:schemeClr val="tx1"/>
                      </a:solid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Type &amp; Compensation Mechanism</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Description</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To Request</a:t>
                      </a:r>
                    </a:p>
                  </a:txBody>
                  <a:tcPr marL="3338" marR="3338" marT="84570" marB="0" anchor="ctr">
                    <a:lnL w="12700" cmpd="sng">
                      <a:noFill/>
                    </a:lnL>
                    <a:lnR w="12700" cmpd="sng">
                      <a:noFill/>
                    </a:lnR>
                    <a:lnT w="12700" cap="flat" cmpd="sng" algn="ctr">
                      <a:solidFill>
                        <a:schemeClr val="tx1"/>
                      </a:solidFill>
                      <a:prstDash val="solid"/>
                    </a:lnT>
                    <a:lnB w="38100" cmpd="sng">
                      <a:noFill/>
                    </a:lnB>
                    <a:solidFill>
                      <a:schemeClr val="tx1"/>
                    </a:solidFill>
                  </a:tcPr>
                </a:tc>
                <a:tc>
                  <a:txBody>
                    <a:bodyPr/>
                    <a:lstStyle/>
                    <a:p>
                      <a:pPr algn="ctr" fontAlgn="ctr"/>
                      <a:r>
                        <a:rPr lang="en-US" sz="1300" b="0" i="0" u="none" strike="noStrike" cap="none" spc="0" dirty="0">
                          <a:solidFill>
                            <a:schemeClr val="bg1"/>
                          </a:solidFill>
                          <a:effectLst/>
                          <a:latin typeface="Calibri"/>
                        </a:rPr>
                        <a:t>Acct. Code</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Things to Note</a:t>
                      </a:r>
                    </a:p>
                  </a:txBody>
                  <a:tcPr marL="3338" marR="3338" marT="84570" marB="0" anchor="ctr">
                    <a:lnL w="12700" cmpd="sng">
                      <a:noFill/>
                    </a:lnL>
                    <a:lnR w="12700" cmpd="sng">
                      <a:solidFill>
                        <a:schemeClr val="tx1"/>
                      </a:solid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9474171"/>
                  </a:ext>
                </a:extLst>
              </a:tr>
              <a:tr h="1384289">
                <a:tc rowSpan="2">
                  <a:txBody>
                    <a:bodyPr/>
                    <a:lstStyle/>
                    <a:p>
                      <a:pPr lvl="0" algn="ctr">
                        <a:buNone/>
                      </a:pPr>
                      <a:r>
                        <a:rPr lang="en-US" sz="1200" b="1" i="0" u="none" strike="noStrike" dirty="0">
                          <a:solidFill>
                            <a:srgbClr val="000000"/>
                          </a:solidFill>
                          <a:effectLst/>
                          <a:latin typeface="Calibri"/>
                        </a:rPr>
                        <a:t>Participant Support</a:t>
                      </a:r>
                      <a:endParaRPr lang="en-US" dirty="0"/>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rowSpan="2">
                  <a:txBody>
                    <a:bodyPr/>
                    <a:lstStyle/>
                    <a:p>
                      <a:pPr lvl="0" algn="ctr">
                        <a:buNone/>
                      </a:pPr>
                      <a:r>
                        <a:rPr lang="en-US" sz="1100" b="0" i="0" u="none" strike="noStrike" dirty="0">
                          <a:solidFill>
                            <a:srgbClr val="000000"/>
                          </a:solidFill>
                          <a:effectLst/>
                          <a:latin typeface="Calibri"/>
                        </a:rPr>
                        <a:t>*Non-Employee</a:t>
                      </a:r>
                    </a:p>
                    <a:p>
                      <a:pPr lvl="0" algn="ctr">
                        <a:buNone/>
                      </a:pPr>
                      <a:endParaRPr lang="en-US" sz="1100" b="0" i="0" u="none" strike="noStrike" dirty="0">
                        <a:solidFill>
                          <a:srgbClr val="000000"/>
                        </a:solidFill>
                        <a:effectLst/>
                        <a:latin typeface="Calibri"/>
                      </a:endParaRPr>
                    </a:p>
                    <a:p>
                      <a:pPr lvl="0" algn="ctr">
                        <a:buNone/>
                      </a:pPr>
                      <a:r>
                        <a:rPr lang="en-US" sz="1100" b="0" i="0" u="none" strike="noStrike" dirty="0">
                          <a:solidFill>
                            <a:srgbClr val="000000"/>
                          </a:solidFill>
                          <a:effectLst/>
                          <a:latin typeface="Calibri"/>
                        </a:rPr>
                        <a:t>MAPS / Accounts Payable</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rowSpan="2">
                  <a:txBody>
                    <a:bodyPr/>
                    <a:lstStyle/>
                    <a:p>
                      <a:pPr lvl="0" algn="ctr">
                        <a:buNone/>
                      </a:pPr>
                      <a:r>
                        <a:rPr lang="en-US" sz="1100" b="0" i="0" u="none" strike="noStrike" dirty="0">
                          <a:solidFill>
                            <a:srgbClr val="000000"/>
                          </a:solidFill>
                          <a:effectLst/>
                          <a:latin typeface="Calibri"/>
                        </a:rPr>
                        <a:t>Individual participates in a formal program intended to support a training or learning opportunity from a workshop, conference, seminar, symposium or other short-term instructional or information sharing activity funded by a sponsored award.</a:t>
                      </a:r>
                      <a:br>
                        <a:rPr lang="en-US" sz="1100" b="0" i="0" u="none" strike="noStrike" dirty="0">
                          <a:solidFill>
                            <a:srgbClr val="000000"/>
                          </a:solidFill>
                          <a:effectLst/>
                          <a:latin typeface="Calibri"/>
                        </a:rPr>
                      </a:b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Participants do not perform work or provide any service to the university in return for this support costs.</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a:txBody>
                    <a:bodyPr/>
                    <a:lstStyle/>
                    <a:p>
                      <a:pPr lvl="0" algn="ctr">
                        <a:buNone/>
                      </a:pPr>
                      <a:r>
                        <a:rPr lang="en-US" sz="1100" b="0" i="0" u="sng" strike="noStrike" dirty="0">
                          <a:solidFill>
                            <a:srgbClr val="0563C1"/>
                          </a:solidFill>
                          <a:effectLst/>
                          <a:highlight>
                            <a:srgbClr val="FFFF00"/>
                          </a:highlight>
                          <a:latin typeface="Calibri"/>
                          <a:hlinkClick r:id="rId2"/>
                        </a:rPr>
                        <a:t>MINES</a:t>
                      </a:r>
                      <a:r>
                        <a:rPr lang="en-US" sz="1100" b="0" i="0" u="sng" strike="noStrike" dirty="0">
                          <a:solidFill>
                            <a:srgbClr val="0563C1"/>
                          </a:solidFill>
                          <a:effectLst/>
                          <a:highlight>
                            <a:srgbClr val="FFFF00"/>
                          </a:highlight>
                          <a:latin typeface="Calibri"/>
                          <a:hlinkClick r:id="rId2">
                            <a:extLst>
                              <a:ext uri="{A12FA001-AC4F-418D-AE19-62706E023703}">
                                <ahyp:hlinkClr xmlns:ahyp="http://schemas.microsoft.com/office/drawing/2018/hyperlinkcolor" val="tx"/>
                              </a:ext>
                            </a:extLst>
                          </a:hlinkClick>
                        </a:rPr>
                        <a:t> Student</a:t>
                      </a:r>
                      <a:r>
                        <a:rPr lang="en-US" sz="1100" b="0" i="0" u="sng" strike="noStrike" dirty="0">
                          <a:solidFill>
                            <a:srgbClr val="0563C1"/>
                          </a:solidFill>
                          <a:effectLst/>
                          <a:latin typeface="Calibri"/>
                          <a:hlinkClick r:id="rId2">
                            <a:extLst>
                              <a:ext uri="{A12FA001-AC4F-418D-AE19-62706E023703}">
                                <ahyp:hlinkClr xmlns:ahyp="http://schemas.microsoft.com/office/drawing/2018/hyperlinkcolor" val="tx"/>
                              </a:ext>
                            </a:extLst>
                          </a:hlinkClick>
                        </a:rPr>
                        <a:t> Participant Agreement and Payment Request Form</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solidFill>
                      <a:srgbClr val="BFBFBF">
                        <a:alpha val="34902"/>
                      </a:srgbClr>
                    </a:solidFill>
                  </a:tcPr>
                </a:tc>
                <a:tc rowSpan="2">
                  <a:txBody>
                    <a:bodyPr/>
                    <a:lstStyle/>
                    <a:p>
                      <a:pPr lvl="0" algn="ctr">
                        <a:buNone/>
                      </a:pPr>
                      <a:r>
                        <a:rPr lang="en-US" sz="1100" b="0" i="0" u="none" strike="noStrike" dirty="0">
                          <a:solidFill>
                            <a:srgbClr val="000000"/>
                          </a:solidFill>
                          <a:effectLst/>
                          <a:latin typeface="Calibri"/>
                        </a:rPr>
                        <a:t>Stipend: 5863</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Housing: 5864</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Supplies: 5865</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Travel: 5866</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Other: 5867</a:t>
                      </a:r>
                      <a:endParaRPr lang="en-US" dirty="0"/>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row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May or may not be a Mines student.</a:t>
                      </a:r>
                      <a:br>
                        <a:rPr kumimoji="0" lang="en-US" sz="1100" b="0" i="0" u="none" strike="noStrike" kern="1200" cap="none" spc="0" normalizeH="0" baseline="0" noProof="0" dirty="0">
                          <a:ln>
                            <a:noFill/>
                          </a:ln>
                          <a:solidFill>
                            <a:srgbClr val="000000"/>
                          </a:solidFill>
                          <a:effectLst/>
                          <a:uLnTx/>
                          <a:uFillTx/>
                          <a:latin typeface="+mn-lt"/>
                          <a:ea typeface="+mn-ea"/>
                          <a:cs typeface="+mn-cs"/>
                        </a:rPr>
                      </a:br>
                      <a:br>
                        <a:rPr kumimoji="0" lang="en-US" sz="1100" b="0" i="0" u="none" strike="noStrike" kern="1200" cap="none" spc="0" normalizeH="0" baseline="0" noProof="0" dirty="0">
                          <a:ln>
                            <a:noFill/>
                          </a:ln>
                          <a:solidFill>
                            <a:srgbClr val="000000"/>
                          </a:solidFill>
                          <a:effectLst/>
                          <a:uLnTx/>
                          <a:uFillTx/>
                          <a:latin typeface="+mn-lt"/>
                          <a:ea typeface="+mn-ea"/>
                          <a:cs typeface="+mn-cs"/>
                        </a:rPr>
                      </a:br>
                      <a:r>
                        <a:rPr kumimoji="0" lang="en-US" sz="1100" b="0" i="0" u="none" strike="noStrike" kern="1200" cap="none" spc="0" normalizeH="0" baseline="0" noProof="0" dirty="0">
                          <a:ln>
                            <a:noFill/>
                          </a:ln>
                          <a:solidFill>
                            <a:srgbClr val="000000"/>
                          </a:solidFill>
                          <a:effectLst/>
                          <a:uLnTx/>
                          <a:uFillTx/>
                          <a:latin typeface="+mn-lt"/>
                          <a:ea typeface="+mn-ea"/>
                          <a:cs typeface="+mn-cs"/>
                        </a:rPr>
                        <a:t>A participant cannot be receiving salary/wages from the main award index but can be a Mines employee.</a:t>
                      </a:r>
                      <a:br>
                        <a:rPr kumimoji="0" lang="en-US" sz="1100" b="0" i="0" u="none" strike="noStrike" kern="1200" cap="none" spc="0" normalizeH="0" baseline="0" noProof="0" dirty="0">
                          <a:ln>
                            <a:noFill/>
                          </a:ln>
                          <a:solidFill>
                            <a:srgbClr val="000000"/>
                          </a:solidFill>
                          <a:effectLst/>
                          <a:uLnTx/>
                          <a:uFillTx/>
                          <a:latin typeface="+mn-lt"/>
                          <a:ea typeface="+mn-ea"/>
                          <a:cs typeface="+mn-cs"/>
                        </a:rPr>
                      </a:br>
                      <a:br>
                        <a:rPr kumimoji="0" lang="en-US" sz="1100" b="0" i="0" u="none" strike="noStrike" kern="1200" cap="none" spc="0" normalizeH="0" baseline="0" noProof="0" dirty="0">
                          <a:ln>
                            <a:noFill/>
                          </a:ln>
                          <a:solidFill>
                            <a:srgbClr val="000000"/>
                          </a:solidFill>
                          <a:effectLst/>
                          <a:uLnTx/>
                          <a:uFillTx/>
                          <a:latin typeface="+mn-lt"/>
                          <a:ea typeface="+mn-ea"/>
                          <a:cs typeface="+mn-cs"/>
                        </a:rPr>
                      </a:br>
                      <a:r>
                        <a:rPr kumimoji="0" lang="en-US" sz="1100" b="0" i="0" u="none" strike="noStrike" kern="1200" cap="none" spc="0" normalizeH="0" baseline="0" noProof="0" dirty="0">
                          <a:ln>
                            <a:noFill/>
                          </a:ln>
                          <a:solidFill>
                            <a:srgbClr val="000000"/>
                          </a:solidFill>
                          <a:effectLst/>
                          <a:uLnTx/>
                          <a:uFillTx/>
                          <a:latin typeface="+mn-lt"/>
                          <a:ea typeface="+mn-ea"/>
                          <a:cs typeface="+mn-cs"/>
                        </a:rPr>
                        <a:t>Compensation is issued as a stipend and may also cover housing, travel, supplies, or other expenses.</a:t>
                      </a:r>
                    </a:p>
                    <a:p>
                      <a:pPr lvl="0" algn="ctr">
                        <a:buNone/>
                      </a:pPr>
                      <a:endParaRPr lang="en-US" dirty="0"/>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extLst>
                  <a:ext uri="{0D108BD9-81ED-4DB2-BD59-A6C34878D82A}">
                    <a16:rowId xmlns:a16="http://schemas.microsoft.com/office/drawing/2014/main" val="1833960093"/>
                  </a:ext>
                </a:extLst>
              </a:tr>
              <a:tr h="1565652">
                <a:tc vMerge="1">
                  <a:txBody>
                    <a:bodyPr/>
                    <a:lstStyle/>
                    <a:p>
                      <a:endParaRPr lang="en-US"/>
                    </a:p>
                  </a:txBody>
                  <a:tcPr marL="3338" marR="3338" marT="84570" marB="0">
                    <a:lnL w="0">
                      <a:noFill/>
                    </a:lnL>
                    <a:lnR w="0">
                      <a:noFill/>
                    </a:lnR>
                    <a:lnT w="12700">
                      <a:solidFill>
                        <a:schemeClr val="bg1">
                          <a:lumMod val="75000"/>
                        </a:schemeClr>
                      </a:solidFill>
                    </a:lnT>
                    <a:lnB w="0">
                      <a:noFill/>
                    </a:lnB>
                    <a:solidFill>
                      <a:srgbClr val="BFBFBF">
                        <a:alpha val="34902"/>
                      </a:srgbClr>
                    </a:solidFill>
                  </a:tcPr>
                </a:tc>
                <a:tc vMerge="1">
                  <a:txBody>
                    <a:bodyPr/>
                    <a:lstStyle/>
                    <a:p>
                      <a:endParaRPr lang="en-US"/>
                    </a:p>
                  </a:txBody>
                  <a:tcPr marL="3338" marR="3338" marT="84570" marB="0">
                    <a:lnL w="0">
                      <a:noFill/>
                    </a:lnL>
                    <a:lnR w="0">
                      <a:noFill/>
                    </a:lnR>
                    <a:lnT w="12700">
                      <a:solidFill>
                        <a:schemeClr val="bg1">
                          <a:lumMod val="75000"/>
                        </a:schemeClr>
                      </a:solidFill>
                    </a:lnT>
                    <a:lnB w="0">
                      <a:noFill/>
                    </a:lnB>
                    <a:solidFill>
                      <a:srgbClr val="BFBFBF">
                        <a:alpha val="34902"/>
                      </a:srgbClr>
                    </a:solidFill>
                  </a:tcPr>
                </a:tc>
                <a:tc vMerge="1">
                  <a:txBody>
                    <a:bodyPr/>
                    <a:lstStyle/>
                    <a:p>
                      <a:endParaRPr lang="en-US"/>
                    </a:p>
                  </a:txBody>
                  <a:tcPr marL="3338" marR="3338" marT="84570" marB="0">
                    <a:lnL w="0">
                      <a:noFill/>
                    </a:lnL>
                    <a:lnR w="0">
                      <a:noFill/>
                    </a:lnR>
                    <a:lnT w="12700">
                      <a:solidFill>
                        <a:schemeClr val="bg1">
                          <a:lumMod val="75000"/>
                        </a:schemeClr>
                      </a:solidFill>
                    </a:lnT>
                    <a:lnB w="0">
                      <a:noFill/>
                    </a:lnB>
                    <a:solidFill>
                      <a:srgbClr val="BFBFBF">
                        <a:alpha val="34902"/>
                      </a:srgbClr>
                    </a:solidFill>
                  </a:tcPr>
                </a:tc>
                <a:tc>
                  <a:txBody>
                    <a:bodyPr/>
                    <a:lstStyle/>
                    <a:p>
                      <a:pPr lvl="0" algn="ctr">
                        <a:buNone/>
                      </a:pPr>
                      <a:r>
                        <a:rPr lang="en-US" sz="1100" b="0" i="0" u="sng" strike="noStrike" dirty="0">
                          <a:solidFill>
                            <a:srgbClr val="0563C1"/>
                          </a:solidFill>
                          <a:effectLst/>
                          <a:highlight>
                            <a:srgbClr val="FFFF00"/>
                          </a:highlight>
                          <a:latin typeface="Calibri"/>
                          <a:hlinkClick r:id="rId3"/>
                        </a:rPr>
                        <a:t>Non-MINES</a:t>
                      </a:r>
                      <a:r>
                        <a:rPr lang="en-US" sz="1100" b="0" i="0" u="sng" strike="noStrike" dirty="0">
                          <a:solidFill>
                            <a:srgbClr val="0563C1"/>
                          </a:solidFill>
                          <a:effectLst/>
                          <a:highlight>
                            <a:srgbClr val="FFFF00"/>
                          </a:highlight>
                          <a:latin typeface="Calibri"/>
                          <a:hlinkClick r:id="rId3">
                            <a:extLst>
                              <a:ext uri="{A12FA001-AC4F-418D-AE19-62706E023703}">
                                <ahyp:hlinkClr xmlns:ahyp="http://schemas.microsoft.com/office/drawing/2018/hyperlinkcolor" val="tx"/>
                              </a:ext>
                            </a:extLst>
                          </a:hlinkClick>
                        </a:rPr>
                        <a:t> Student</a:t>
                      </a:r>
                      <a:endParaRPr lang="en-US" sz="1100" b="0" i="0" u="sng" strike="noStrike" dirty="0">
                        <a:solidFill>
                          <a:srgbClr val="0563C1"/>
                        </a:solidFill>
                        <a:effectLst/>
                        <a:latin typeface="Calibri"/>
                      </a:endParaRPr>
                    </a:p>
                    <a:p>
                      <a:pPr lvl="0" algn="ctr">
                        <a:buNone/>
                      </a:pPr>
                      <a:r>
                        <a:rPr lang="en-US" sz="1100" b="0" i="0" u="sng" strike="noStrike" dirty="0">
                          <a:solidFill>
                            <a:srgbClr val="0563C1"/>
                          </a:solidFill>
                          <a:effectLst/>
                          <a:latin typeface="Calibri"/>
                          <a:hlinkClick r:id="rId3">
                            <a:extLst>
                              <a:ext uri="{A12FA001-AC4F-418D-AE19-62706E023703}">
                                <ahyp:hlinkClr xmlns:ahyp="http://schemas.microsoft.com/office/drawing/2018/hyperlinkcolor" val="tx"/>
                              </a:ext>
                            </a:extLst>
                          </a:hlinkClick>
                        </a:rPr>
                        <a:t>Participant Agreement and Payment Request Form</a:t>
                      </a:r>
                      <a:endParaRPr lang="en-US" sz="1100" b="0" i="0" u="sng" strike="noStrike" dirty="0">
                        <a:solidFill>
                          <a:srgbClr val="0563C1"/>
                        </a:solidFill>
                        <a:effectLst/>
                        <a:latin typeface="Calibri"/>
                      </a:endParaRPr>
                    </a:p>
                    <a:p>
                      <a:pPr lvl="0" algn="ctr">
                        <a:buNone/>
                      </a:pPr>
                      <a:endParaRPr lang="en-US" sz="1100" b="0" i="0" u="sng" strike="noStrike" dirty="0">
                        <a:solidFill>
                          <a:srgbClr val="0563C1"/>
                        </a:solidFill>
                        <a:effectLst/>
                        <a:latin typeface="Calibri"/>
                      </a:endParaRPr>
                    </a:p>
                    <a:p>
                      <a:pPr lvl="0" algn="ctr">
                        <a:buNone/>
                      </a:pPr>
                      <a:endParaRPr lang="en-US" sz="1100" b="0" i="0" u="sng" strike="noStrike" dirty="0">
                        <a:solidFill>
                          <a:srgbClr val="0563C1"/>
                        </a:solidFill>
                        <a:effectLst/>
                        <a:latin typeface="Calibri"/>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i="0" u="sng" strike="noStrike" dirty="0">
                          <a:solidFill>
                            <a:srgbClr val="0563C1"/>
                          </a:solidFill>
                          <a:effectLst/>
                          <a:latin typeface="+mn-lt"/>
                          <a:hlinkClick r:id="rId4">
                            <a:extLst>
                              <a:ext uri="{A12FA001-AC4F-418D-AE19-62706E023703}">
                                <ahyp:hlinkClr xmlns:ahyp="http://schemas.microsoft.com/office/drawing/2018/hyperlinkcolor" val="tx"/>
                              </a:ext>
                            </a:extLst>
                          </a:hlinkClick>
                        </a:rPr>
                        <a:t>MAPS Participant Agreement and Payment Request </a:t>
                      </a:r>
                    </a:p>
                    <a:p>
                      <a:pPr lvl="0" algn="ctr">
                        <a:buNone/>
                      </a:pPr>
                      <a:endParaRPr lang="en-US" sz="1100" b="0" i="0" u="sng" strike="noStrike" dirty="0">
                        <a:solidFill>
                          <a:srgbClr val="0563C1"/>
                        </a:solidFill>
                        <a:effectLst/>
                        <a:latin typeface="Calibri"/>
                      </a:endParaRPr>
                    </a:p>
                  </a:txBody>
                  <a:tcPr marL="3338" marR="3338" marT="845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vMerge="1">
                  <a:txBody>
                    <a:bodyPr/>
                    <a:lstStyle/>
                    <a:p>
                      <a:endParaRPr lang="en-US"/>
                    </a:p>
                  </a:txBody>
                  <a:tcPr marL="3338" marR="3338" marT="84570" marB="0">
                    <a:lnL w="0">
                      <a:noFill/>
                    </a:lnL>
                    <a:lnR w="0">
                      <a:noFill/>
                    </a:lnR>
                    <a:lnT w="12700">
                      <a:solidFill>
                        <a:schemeClr val="bg1">
                          <a:lumMod val="75000"/>
                        </a:schemeClr>
                      </a:solidFill>
                    </a:lnT>
                    <a:lnB w="0">
                      <a:noFill/>
                    </a:lnB>
                    <a:solidFill>
                      <a:srgbClr val="BFBFBF">
                        <a:alpha val="34902"/>
                      </a:srgbClr>
                    </a:solidFill>
                  </a:tcPr>
                </a:tc>
                <a:tc vMerge="1">
                  <a:txBody>
                    <a:bodyPr/>
                    <a:lstStyle/>
                    <a:p>
                      <a:endParaRPr lang="en-US"/>
                    </a:p>
                  </a:txBody>
                  <a:tcPr/>
                </a:tc>
                <a:extLst>
                  <a:ext uri="{0D108BD9-81ED-4DB2-BD59-A6C34878D82A}">
                    <a16:rowId xmlns:a16="http://schemas.microsoft.com/office/drawing/2014/main" val="162204297"/>
                  </a:ext>
                </a:extLst>
              </a:tr>
            </a:tbl>
          </a:graphicData>
        </a:graphic>
      </p:graphicFrame>
      <p:sp>
        <p:nvSpPr>
          <p:cNvPr id="6" name="TextBox 5">
            <a:extLst>
              <a:ext uri="{FF2B5EF4-FFF2-40B4-BE49-F238E27FC236}">
                <a16:creationId xmlns:a16="http://schemas.microsoft.com/office/drawing/2014/main" id="{05A6986A-EF1D-4E2C-AAC3-F1D0C7A74496}"/>
              </a:ext>
            </a:extLst>
          </p:cNvPr>
          <p:cNvSpPr txBox="1"/>
          <p:nvPr/>
        </p:nvSpPr>
        <p:spPr>
          <a:xfrm>
            <a:off x="837142" y="5541433"/>
            <a:ext cx="108627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 </a:t>
            </a:r>
            <a:r>
              <a:rPr lang="en-US" sz="1400" i="1" dirty="0">
                <a:cs typeface="Calibri"/>
              </a:rPr>
              <a:t>A Mines Employee who is not receiving a salary/wage on the primary grant </a:t>
            </a:r>
            <a:r>
              <a:rPr lang="en-US" sz="1400" i="1" u="sng" dirty="0">
                <a:cs typeface="Calibri"/>
              </a:rPr>
              <a:t>and</a:t>
            </a:r>
            <a:r>
              <a:rPr lang="en-US" sz="1400" i="1" dirty="0">
                <a:cs typeface="Calibri"/>
              </a:rPr>
              <a:t> is not providing any support to the training/learning opportunity but participates in the learning opportunity is eligible to receive a participant support payment. </a:t>
            </a:r>
            <a:endParaRPr lang="en-US" sz="1400" dirty="0">
              <a:cs typeface="Calibri"/>
            </a:endParaRPr>
          </a:p>
        </p:txBody>
      </p:sp>
    </p:spTree>
    <p:extLst>
      <p:ext uri="{BB962C8B-B14F-4D97-AF65-F5344CB8AC3E}">
        <p14:creationId xmlns:p14="http://schemas.microsoft.com/office/powerpoint/2010/main" val="3877224516"/>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784" y="181740"/>
            <a:ext cx="10515600" cy="732153"/>
          </a:xfrm>
        </p:spPr>
        <p:txBody>
          <a:bodyPr anchor="ctr">
            <a:normAutofit/>
          </a:bodyPr>
          <a:lstStyle/>
          <a:p>
            <a:r>
              <a:rPr lang="en-US" dirty="0">
                <a:latin typeface="Arial"/>
                <a:cs typeface="Arial"/>
              </a:rPr>
              <a:t>REU Supplemental Awards</a:t>
            </a:r>
            <a:endParaRPr lang="en-US" dirty="0"/>
          </a:p>
        </p:txBody>
      </p:sp>
      <p:sp>
        <p:nvSpPr>
          <p:cNvPr id="3" name="Slide Number Placeholder 2" hidden="1"/>
          <p:cNvSpPr>
            <a:spLocks noGrp="1"/>
          </p:cNvSpPr>
          <p:nvPr>
            <p:ph type="sldNum" sz="quarter" idx="4"/>
          </p:nvPr>
        </p:nvSpPr>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31</a:t>
            </a:fld>
            <a:endParaRPr lang="en-US" dirty="0"/>
          </a:p>
        </p:txBody>
      </p:sp>
      <p:graphicFrame>
        <p:nvGraphicFramePr>
          <p:cNvPr id="2" name="Table 1">
            <a:extLst>
              <a:ext uri="{FF2B5EF4-FFF2-40B4-BE49-F238E27FC236}">
                <a16:creationId xmlns:a16="http://schemas.microsoft.com/office/drawing/2014/main" id="{001A9671-08AB-4AAB-BA85-7B63E1295035}"/>
              </a:ext>
            </a:extLst>
          </p:cNvPr>
          <p:cNvGraphicFramePr>
            <a:graphicFrameLocks noGrp="1"/>
          </p:cNvGraphicFramePr>
          <p:nvPr>
            <p:extLst>
              <p:ext uri="{D42A27DB-BD31-4B8C-83A1-F6EECF244321}">
                <p14:modId xmlns:p14="http://schemas.microsoft.com/office/powerpoint/2010/main" val="4156494789"/>
              </p:ext>
            </p:extLst>
          </p:nvPr>
        </p:nvGraphicFramePr>
        <p:xfrm>
          <a:off x="287784" y="1443823"/>
          <a:ext cx="11308209" cy="3696126"/>
        </p:xfrm>
        <a:graphic>
          <a:graphicData uri="http://schemas.openxmlformats.org/drawingml/2006/table">
            <a:tbl>
              <a:tblPr firstRow="1" bandRow="1">
                <a:solidFill>
                  <a:srgbClr val="F2F2F2">
                    <a:alpha val="45098"/>
                  </a:srgbClr>
                </a:solidFill>
              </a:tblPr>
              <a:tblGrid>
                <a:gridCol w="1646117">
                  <a:extLst>
                    <a:ext uri="{9D8B030D-6E8A-4147-A177-3AD203B41FA5}">
                      <a16:colId xmlns:a16="http://schemas.microsoft.com/office/drawing/2014/main" val="4276665680"/>
                    </a:ext>
                  </a:extLst>
                </a:gridCol>
                <a:gridCol w="1771804">
                  <a:extLst>
                    <a:ext uri="{9D8B030D-6E8A-4147-A177-3AD203B41FA5}">
                      <a16:colId xmlns:a16="http://schemas.microsoft.com/office/drawing/2014/main" val="1605028816"/>
                    </a:ext>
                  </a:extLst>
                </a:gridCol>
                <a:gridCol w="2190824">
                  <a:extLst>
                    <a:ext uri="{9D8B030D-6E8A-4147-A177-3AD203B41FA5}">
                      <a16:colId xmlns:a16="http://schemas.microsoft.com/office/drawing/2014/main" val="723981173"/>
                    </a:ext>
                  </a:extLst>
                </a:gridCol>
                <a:gridCol w="1748901">
                  <a:extLst>
                    <a:ext uri="{9D8B030D-6E8A-4147-A177-3AD203B41FA5}">
                      <a16:colId xmlns:a16="http://schemas.microsoft.com/office/drawing/2014/main" val="192384813"/>
                    </a:ext>
                  </a:extLst>
                </a:gridCol>
                <a:gridCol w="1162975">
                  <a:extLst>
                    <a:ext uri="{9D8B030D-6E8A-4147-A177-3AD203B41FA5}">
                      <a16:colId xmlns:a16="http://schemas.microsoft.com/office/drawing/2014/main" val="1878968522"/>
                    </a:ext>
                  </a:extLst>
                </a:gridCol>
                <a:gridCol w="2787588">
                  <a:extLst>
                    <a:ext uri="{9D8B030D-6E8A-4147-A177-3AD203B41FA5}">
                      <a16:colId xmlns:a16="http://schemas.microsoft.com/office/drawing/2014/main" val="3671931948"/>
                    </a:ext>
                  </a:extLst>
                </a:gridCol>
              </a:tblGrid>
              <a:tr h="564822">
                <a:tc>
                  <a:txBody>
                    <a:bodyPr/>
                    <a:lstStyle/>
                    <a:p>
                      <a:pPr algn="ctr" fontAlgn="ctr"/>
                      <a:r>
                        <a:rPr lang="en-US" sz="1300" b="0" i="0" u="none" strike="noStrike" cap="none" spc="0" dirty="0">
                          <a:solidFill>
                            <a:schemeClr val="bg1"/>
                          </a:solidFill>
                          <a:effectLst/>
                          <a:latin typeface="Calibri"/>
                        </a:rPr>
                        <a:t>Position</a:t>
                      </a:r>
                    </a:p>
                  </a:txBody>
                  <a:tcPr marL="3338" marR="3338" marT="84570" marB="0" anchor="ctr">
                    <a:lnL w="12700" cmpd="sng">
                      <a:solidFill>
                        <a:schemeClr val="tx1"/>
                      </a:solid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Type &amp; Compensation Mechanism</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Description</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To Request</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Acct. Code</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Things to Note</a:t>
                      </a:r>
                    </a:p>
                  </a:txBody>
                  <a:tcPr marL="3338" marR="3338" marT="84570" marB="0" anchor="ctr">
                    <a:lnL w="12700" cmpd="sng">
                      <a:noFill/>
                    </a:lnL>
                    <a:lnR w="12700" cmpd="sng">
                      <a:solidFill>
                        <a:schemeClr val="tx1"/>
                      </a:solid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9474171"/>
                  </a:ext>
                </a:extLst>
              </a:tr>
              <a:tr h="1565652">
                <a:tc>
                  <a:txBody>
                    <a:bodyPr/>
                    <a:lstStyle/>
                    <a:p>
                      <a:pPr lvl="0" algn="ctr">
                        <a:buNone/>
                      </a:pPr>
                      <a:r>
                        <a:rPr lang="en-US" sz="1200" b="1" i="0" u="none" strike="noStrike" dirty="0">
                          <a:solidFill>
                            <a:srgbClr val="000000"/>
                          </a:solidFill>
                          <a:effectLst/>
                          <a:latin typeface="Calibri"/>
                        </a:rPr>
                        <a:t>REU: Research Experiences</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for Undergrads</a:t>
                      </a:r>
                      <a:endParaRPr lang="en-US" dirty="0"/>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34902"/>
                      </a:srgbClr>
                    </a:solidFill>
                  </a:tcPr>
                </a:tc>
                <a:tc rowSpan="2">
                  <a:txBody>
                    <a:bodyPr/>
                    <a:lstStyle/>
                    <a:p>
                      <a:pPr lvl="0" algn="ctr">
                        <a:buNone/>
                      </a:pPr>
                      <a:r>
                        <a:rPr lang="en-US" sz="1100" b="0" i="0" u="none" strike="noStrike" dirty="0">
                          <a:solidFill>
                            <a:srgbClr val="000000"/>
                          </a:solidFill>
                          <a:effectLst/>
                          <a:latin typeface="Calibri"/>
                        </a:rPr>
                        <a:t>Non-Employee</a:t>
                      </a:r>
                    </a:p>
                    <a:p>
                      <a:pPr lvl="0" algn="ctr">
                        <a:buNone/>
                      </a:pPr>
                      <a:endParaRPr lang="en-US" sz="1100" b="0" i="0" u="none" strike="noStrike" dirty="0">
                        <a:solidFill>
                          <a:srgbClr val="000000"/>
                        </a:solidFill>
                        <a:effectLst/>
                        <a:latin typeface="Calibri"/>
                      </a:endParaRPr>
                    </a:p>
                    <a:p>
                      <a:pPr lvl="0" algn="ctr">
                        <a:buNone/>
                      </a:pPr>
                      <a:r>
                        <a:rPr lang="en-US" sz="1100" b="0" i="0" u="none" strike="noStrike" dirty="0">
                          <a:solidFill>
                            <a:srgbClr val="000000"/>
                          </a:solidFill>
                          <a:effectLst/>
                          <a:latin typeface="Calibri"/>
                        </a:rPr>
                        <a:t>MAPS / Accounts Payable</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alpha val="34902"/>
                      </a:srgbClr>
                    </a:solidFill>
                  </a:tcPr>
                </a:tc>
                <a:tc rowSpan="2">
                  <a:txBody>
                    <a:bodyPr/>
                    <a:lstStyle/>
                    <a:p>
                      <a:pPr lvl="0" algn="ctr">
                        <a:buNone/>
                      </a:pPr>
                      <a:r>
                        <a:rPr lang="en-US" sz="1100" b="0" i="0" u="none" strike="noStrike" dirty="0">
                          <a:solidFill>
                            <a:srgbClr val="000000"/>
                          </a:solidFill>
                          <a:effectLst/>
                          <a:latin typeface="Calibri"/>
                        </a:rPr>
                        <a:t>Program for eligible undergraduates to participate in  research. This a special type of participant support.</a:t>
                      </a:r>
                      <a:br>
                        <a:rPr lang="en-US" sz="1100" b="0" i="0" u="none" strike="noStrike" dirty="0">
                          <a:solidFill>
                            <a:srgbClr val="000000"/>
                          </a:solidFill>
                          <a:effectLst/>
                          <a:latin typeface="Calibri"/>
                        </a:rPr>
                      </a:b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Requires a supplemental award from sponsor.</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alpha val="34902"/>
                      </a:srgbClr>
                    </a:solidFill>
                  </a:tcPr>
                </a:tc>
                <a:tc>
                  <a:txBody>
                    <a:bodyPr/>
                    <a:lstStyle/>
                    <a:p>
                      <a:pPr lvl="0" algn="ctr">
                        <a:buNone/>
                      </a:pPr>
                      <a:r>
                        <a:rPr lang="en-US" sz="1100" b="0" i="0" u="sng" strike="noStrike" dirty="0">
                          <a:solidFill>
                            <a:srgbClr val="0563C1"/>
                          </a:solidFill>
                          <a:effectLst/>
                          <a:highlight>
                            <a:srgbClr val="FFFF00"/>
                          </a:highlight>
                          <a:latin typeface="Calibri"/>
                          <a:hlinkClick r:id="rId2"/>
                        </a:rPr>
                        <a:t>MINES</a:t>
                      </a:r>
                      <a:r>
                        <a:rPr lang="en-US" sz="1100" b="0" i="0" u="sng" strike="noStrike" dirty="0">
                          <a:solidFill>
                            <a:srgbClr val="0563C1"/>
                          </a:solidFill>
                          <a:effectLst/>
                          <a:highlight>
                            <a:srgbClr val="FFFF00"/>
                          </a:highlight>
                          <a:latin typeface="Calibri"/>
                          <a:hlinkClick r:id="rId2">
                            <a:extLst>
                              <a:ext uri="{A12FA001-AC4F-418D-AE19-62706E023703}">
                                <ahyp:hlinkClr xmlns:ahyp="http://schemas.microsoft.com/office/drawing/2018/hyperlinkcolor" val="tx"/>
                              </a:ext>
                            </a:extLst>
                          </a:hlinkClick>
                        </a:rPr>
                        <a:t> Student</a:t>
                      </a:r>
                      <a:endParaRPr lang="en-US" sz="1100" b="0" i="0" u="sng" strike="noStrike" dirty="0">
                        <a:solidFill>
                          <a:srgbClr val="0563C1"/>
                        </a:solidFill>
                        <a:effectLst/>
                        <a:latin typeface="Calibri"/>
                      </a:endParaRPr>
                    </a:p>
                    <a:p>
                      <a:pPr lvl="0" algn="ctr">
                        <a:buNone/>
                      </a:pPr>
                      <a:r>
                        <a:rPr lang="en-US" sz="1100" b="0" i="0" u="sng" strike="noStrike" dirty="0">
                          <a:solidFill>
                            <a:srgbClr val="0563C1"/>
                          </a:solidFill>
                          <a:effectLst/>
                          <a:latin typeface="Calibri"/>
                          <a:hlinkClick r:id="rId2">
                            <a:extLst>
                              <a:ext uri="{A12FA001-AC4F-418D-AE19-62706E023703}">
                                <ahyp:hlinkClr xmlns:ahyp="http://schemas.microsoft.com/office/drawing/2018/hyperlinkcolor" val="tx"/>
                              </a:ext>
                            </a:extLst>
                          </a:hlinkClick>
                        </a:rPr>
                        <a:t>Participant Agreement and Payment Request Form</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alpha val="34902"/>
                      </a:srgbClr>
                    </a:solidFill>
                  </a:tcPr>
                </a:tc>
                <a:tc rowSpan="2">
                  <a:txBody>
                    <a:bodyPr/>
                    <a:lstStyle/>
                    <a:p>
                      <a:pPr lvl="0" algn="ctr">
                        <a:buNone/>
                      </a:pPr>
                      <a:r>
                        <a:rPr lang="en-US" sz="1100" b="0" i="0" u="none" strike="noStrike" dirty="0">
                          <a:solidFill>
                            <a:srgbClr val="000000"/>
                          </a:solidFill>
                          <a:effectLst/>
                          <a:latin typeface="Calibri"/>
                        </a:rPr>
                        <a:t>Stipend: 5582</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Housing: 5864</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Supplies: 5865</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Travel: 5866</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Other: 5867</a:t>
                      </a:r>
                      <a:endParaRPr lang="en-US" dirty="0"/>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alpha val="34902"/>
                      </a:srgbClr>
                    </a:solidFill>
                  </a:tcPr>
                </a:tc>
                <a:tc row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May or may not be a Mines student.</a:t>
                      </a:r>
                      <a:br>
                        <a:rPr kumimoji="0" lang="en-US" sz="1100" b="0" i="0" u="none" strike="noStrike" kern="1200" cap="none" spc="0" normalizeH="0" baseline="0" noProof="0" dirty="0">
                          <a:ln>
                            <a:noFill/>
                          </a:ln>
                          <a:solidFill>
                            <a:srgbClr val="000000"/>
                          </a:solidFill>
                          <a:effectLst/>
                          <a:uLnTx/>
                          <a:uFillTx/>
                          <a:latin typeface="+mn-lt"/>
                          <a:ea typeface="+mn-ea"/>
                          <a:cs typeface="+mn-cs"/>
                        </a:rPr>
                      </a:br>
                      <a:br>
                        <a:rPr kumimoji="0" lang="en-US" sz="1100" b="0" i="0" u="none" strike="noStrike" kern="1200" cap="none" spc="0" normalizeH="0" baseline="0" noProof="0" dirty="0">
                          <a:ln>
                            <a:noFill/>
                          </a:ln>
                          <a:solidFill>
                            <a:srgbClr val="000000"/>
                          </a:solidFill>
                          <a:effectLst/>
                          <a:uLnTx/>
                          <a:uFillTx/>
                          <a:latin typeface="+mn-lt"/>
                          <a:ea typeface="+mn-ea"/>
                          <a:cs typeface="+mn-cs"/>
                        </a:rPr>
                      </a:br>
                      <a:r>
                        <a:rPr kumimoji="0" lang="en-US" sz="1100" b="0" i="0" u="none" strike="noStrike" kern="1200" cap="none" spc="0" normalizeH="0" baseline="0" noProof="0" dirty="0">
                          <a:ln>
                            <a:noFill/>
                          </a:ln>
                          <a:solidFill>
                            <a:srgbClr val="000000"/>
                          </a:solidFill>
                          <a:effectLst/>
                          <a:uLnTx/>
                          <a:uFillTx/>
                          <a:latin typeface="+mn-lt"/>
                          <a:ea typeface="+mn-ea"/>
                          <a:cs typeface="+mn-cs"/>
                        </a:rPr>
                        <a:t>The Student CANNOT be a Mines employee.</a:t>
                      </a:r>
                      <a:br>
                        <a:rPr kumimoji="0" lang="en-US" sz="1100" b="0" i="0" u="none" strike="noStrike" kern="1200" cap="none" spc="0" normalizeH="0" baseline="0" noProof="0" dirty="0">
                          <a:ln>
                            <a:noFill/>
                          </a:ln>
                          <a:solidFill>
                            <a:srgbClr val="000000"/>
                          </a:solidFill>
                          <a:effectLst/>
                          <a:uLnTx/>
                          <a:uFillTx/>
                          <a:latin typeface="+mn-lt"/>
                          <a:ea typeface="+mn-ea"/>
                          <a:cs typeface="+mn-cs"/>
                        </a:rPr>
                      </a:br>
                      <a:br>
                        <a:rPr kumimoji="0" lang="en-US" sz="1100" b="0" i="0" u="none" strike="noStrike" kern="1200" cap="none" spc="0" normalizeH="0" baseline="0" noProof="0" dirty="0">
                          <a:ln>
                            <a:noFill/>
                          </a:ln>
                          <a:solidFill>
                            <a:srgbClr val="000000"/>
                          </a:solidFill>
                          <a:effectLst/>
                          <a:uLnTx/>
                          <a:uFillTx/>
                          <a:latin typeface="+mn-lt"/>
                          <a:ea typeface="+mn-ea"/>
                          <a:cs typeface="+mn-cs"/>
                        </a:rPr>
                      </a:br>
                      <a:r>
                        <a:rPr kumimoji="0" lang="en-US" sz="1100" b="0" i="0" u="none" strike="noStrike" kern="1200" cap="none" spc="0" normalizeH="0" baseline="0" noProof="0" dirty="0">
                          <a:ln>
                            <a:noFill/>
                          </a:ln>
                          <a:solidFill>
                            <a:srgbClr val="000000"/>
                          </a:solidFill>
                          <a:effectLst/>
                          <a:uLnTx/>
                          <a:uFillTx/>
                          <a:latin typeface="+mn-lt"/>
                          <a:ea typeface="+mn-ea"/>
                          <a:cs typeface="+mn-cs"/>
                        </a:rPr>
                        <a:t>Student must be a U.S. citizen or permanent resident.</a:t>
                      </a:r>
                      <a:br>
                        <a:rPr kumimoji="0" lang="en-US" sz="1100" b="0" i="0" u="none" strike="noStrike" kern="1200" cap="none" spc="0" normalizeH="0" baseline="0" noProof="0" dirty="0">
                          <a:ln>
                            <a:noFill/>
                          </a:ln>
                          <a:solidFill>
                            <a:srgbClr val="000000"/>
                          </a:solidFill>
                          <a:effectLst/>
                          <a:uLnTx/>
                          <a:uFillTx/>
                          <a:latin typeface="+mn-lt"/>
                          <a:ea typeface="+mn-ea"/>
                          <a:cs typeface="+mn-cs"/>
                        </a:rPr>
                      </a:br>
                      <a:br>
                        <a:rPr kumimoji="0" lang="en-US" sz="1100" b="0" i="0" u="none" strike="noStrike" kern="1200" cap="none" spc="0" normalizeH="0" baseline="0" noProof="0" dirty="0">
                          <a:ln>
                            <a:noFill/>
                          </a:ln>
                          <a:solidFill>
                            <a:srgbClr val="000000"/>
                          </a:solidFill>
                          <a:effectLst/>
                          <a:uLnTx/>
                          <a:uFillTx/>
                          <a:latin typeface="+mn-lt"/>
                          <a:ea typeface="+mn-ea"/>
                          <a:cs typeface="+mn-cs"/>
                        </a:rPr>
                      </a:br>
                      <a:r>
                        <a:rPr kumimoji="0" lang="en-US" sz="1100" b="0" i="0" u="none" strike="noStrike" kern="1200" cap="none" spc="0" normalizeH="0" baseline="0" noProof="0" dirty="0">
                          <a:ln>
                            <a:noFill/>
                          </a:ln>
                          <a:solidFill>
                            <a:srgbClr val="000000"/>
                          </a:solidFill>
                          <a:effectLst/>
                          <a:uLnTx/>
                          <a:uFillTx/>
                          <a:latin typeface="+mn-lt"/>
                          <a:ea typeface="+mn-ea"/>
                          <a:cs typeface="+mn-cs"/>
                        </a:rPr>
                        <a:t>Compensation is issued as a stipend and may also cover housing, travel, supplies, or other expenses.</a:t>
                      </a:r>
                    </a:p>
                    <a:p>
                      <a:pPr lvl="0" algn="ctr">
                        <a:buNone/>
                      </a:pPr>
                      <a:endParaRPr lang="en-US" dirty="0"/>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alpha val="34902"/>
                      </a:srgbClr>
                    </a:solidFill>
                  </a:tcPr>
                </a:tc>
                <a:extLst>
                  <a:ext uri="{0D108BD9-81ED-4DB2-BD59-A6C34878D82A}">
                    <a16:rowId xmlns:a16="http://schemas.microsoft.com/office/drawing/2014/main" val="1833960093"/>
                  </a:ext>
                </a:extLst>
              </a:tr>
              <a:tr h="1565652">
                <a:tc>
                  <a:txBody>
                    <a:bodyPr/>
                    <a:lstStyle/>
                    <a:p>
                      <a:pPr lvl="0" algn="ctr">
                        <a:buNone/>
                      </a:pPr>
                      <a:r>
                        <a:rPr lang="en-US" sz="1200" b="1" i="0" u="sng" strike="noStrike" dirty="0">
                          <a:solidFill>
                            <a:srgbClr val="DD5F36"/>
                          </a:solidFill>
                          <a:effectLst/>
                          <a:latin typeface="Calibri"/>
                          <a:hlinkClick r:id="rId3">
                            <a:extLst>
                              <a:ext uri="{A12FA001-AC4F-418D-AE19-62706E023703}">
                                <ahyp:hlinkClr xmlns:ahyp="http://schemas.microsoft.com/office/drawing/2018/hyperlinkcolor" val="tx"/>
                              </a:ext>
                            </a:extLst>
                          </a:hlinkClick>
                        </a:rPr>
                        <a:t>*Not the Mines REU Program*</a:t>
                      </a:r>
                      <a:endParaRPr lang="en-US" sz="1200" b="1" i="0" u="sng" strike="noStrike" dirty="0">
                        <a:solidFill>
                          <a:srgbClr val="DD5F36"/>
                        </a:solidFill>
                        <a:effectLst/>
                        <a:latin typeface="Calibri"/>
                      </a:endParaRPr>
                    </a:p>
                  </a:txBody>
                  <a:tcPr marL="3338" marR="3338" marT="845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alpha val="34902"/>
                      </a:srgbClr>
                    </a:solidFill>
                  </a:tcPr>
                </a:tc>
                <a:tc vMerge="1">
                  <a:txBody>
                    <a:bodyPr/>
                    <a:lstStyle/>
                    <a:p>
                      <a:endParaRPr lang="en-US"/>
                    </a:p>
                  </a:txBody>
                  <a:tcPr marL="3338" marR="3338" marT="84570" marB="0">
                    <a:lnL w="0">
                      <a:noFill/>
                    </a:lnL>
                    <a:lnR w="0">
                      <a:noFill/>
                    </a:lnR>
                    <a:lnT w="12700">
                      <a:solidFill>
                        <a:schemeClr val="bg1">
                          <a:lumMod val="75000"/>
                        </a:schemeClr>
                      </a:solidFill>
                    </a:lnT>
                    <a:lnB w="0">
                      <a:noFill/>
                    </a:lnB>
                    <a:solidFill>
                      <a:srgbClr val="BFBFBF">
                        <a:alpha val="34902"/>
                      </a:srgbClr>
                    </a:solidFill>
                  </a:tcPr>
                </a:tc>
                <a:tc vMerge="1">
                  <a:txBody>
                    <a:bodyPr/>
                    <a:lstStyle/>
                    <a:p>
                      <a:endParaRPr lang="en-US"/>
                    </a:p>
                  </a:txBody>
                  <a:tcPr marL="3338" marR="3338" marT="84570" marB="0">
                    <a:lnL w="0">
                      <a:noFill/>
                    </a:lnL>
                    <a:lnR w="0">
                      <a:noFill/>
                    </a:lnR>
                    <a:lnT w="12700">
                      <a:solidFill>
                        <a:schemeClr val="bg1">
                          <a:lumMod val="75000"/>
                        </a:schemeClr>
                      </a:solidFill>
                    </a:lnT>
                    <a:lnB w="0">
                      <a:noFill/>
                    </a:lnB>
                    <a:solidFill>
                      <a:srgbClr val="BFBFBF">
                        <a:alpha val="34902"/>
                      </a:srgbClr>
                    </a:solidFill>
                  </a:tcPr>
                </a:tc>
                <a:tc>
                  <a:txBody>
                    <a:bodyPr/>
                    <a:lstStyle/>
                    <a:p>
                      <a:pPr lvl="0" algn="ctr">
                        <a:buNone/>
                      </a:pPr>
                      <a:r>
                        <a:rPr lang="en-US" sz="1100" b="0" i="0" u="sng" strike="noStrike" dirty="0">
                          <a:solidFill>
                            <a:srgbClr val="0563C1"/>
                          </a:solidFill>
                          <a:effectLst/>
                          <a:highlight>
                            <a:srgbClr val="FFFF00"/>
                          </a:highlight>
                          <a:latin typeface="Calibri"/>
                          <a:hlinkClick r:id="rId4"/>
                        </a:rPr>
                        <a:t>Non-MINES</a:t>
                      </a:r>
                      <a:r>
                        <a:rPr lang="en-US" sz="1100" b="0" i="0" u="sng" strike="noStrike" dirty="0">
                          <a:solidFill>
                            <a:srgbClr val="0563C1"/>
                          </a:solidFill>
                          <a:effectLst/>
                          <a:highlight>
                            <a:srgbClr val="FFFF00"/>
                          </a:highlight>
                          <a:latin typeface="Calibri"/>
                          <a:hlinkClick r:id="rId4">
                            <a:extLst>
                              <a:ext uri="{A12FA001-AC4F-418D-AE19-62706E023703}">
                                <ahyp:hlinkClr xmlns:ahyp="http://schemas.microsoft.com/office/drawing/2018/hyperlinkcolor" val="tx"/>
                              </a:ext>
                            </a:extLst>
                          </a:hlinkClick>
                        </a:rPr>
                        <a:t> Student</a:t>
                      </a:r>
                      <a:r>
                        <a:rPr lang="en-US" sz="1100" b="0" i="0" u="sng" strike="noStrike" dirty="0">
                          <a:solidFill>
                            <a:srgbClr val="0563C1"/>
                          </a:solidFill>
                          <a:effectLst/>
                          <a:latin typeface="Calibri"/>
                          <a:hlinkClick r:id="rId4"/>
                        </a:rPr>
                        <a:t> </a:t>
                      </a:r>
                      <a:r>
                        <a:rPr lang="en-US" sz="1100" b="0" i="0" u="sng" strike="noStrike" dirty="0">
                          <a:solidFill>
                            <a:srgbClr val="0563C1"/>
                          </a:solidFill>
                          <a:effectLst/>
                          <a:latin typeface="Calibri"/>
                          <a:hlinkClick r:id="rId4">
                            <a:extLst>
                              <a:ext uri="{A12FA001-AC4F-418D-AE19-62706E023703}">
                                <ahyp:hlinkClr xmlns:ahyp="http://schemas.microsoft.com/office/drawing/2018/hyperlinkcolor" val="tx"/>
                              </a:ext>
                            </a:extLst>
                          </a:hlinkClick>
                        </a:rPr>
                        <a:t>Participant Agreement and Payment Request Form</a:t>
                      </a:r>
                      <a:endParaRPr lang="en-US" sz="1100" b="0" i="0" u="sng" strike="noStrike" dirty="0">
                        <a:solidFill>
                          <a:srgbClr val="0563C1"/>
                        </a:solidFill>
                        <a:effectLst/>
                        <a:latin typeface="Calibri"/>
                      </a:endParaRPr>
                    </a:p>
                    <a:p>
                      <a:pPr lvl="0" algn="ctr">
                        <a:buNone/>
                      </a:pPr>
                      <a:endParaRPr lang="en-US" sz="1100" b="0" i="0" u="sng" strike="noStrike" dirty="0">
                        <a:solidFill>
                          <a:srgbClr val="0563C1"/>
                        </a:solidFill>
                        <a:effectLst/>
                        <a:latin typeface="Calibri"/>
                      </a:endParaRPr>
                    </a:p>
                    <a:p>
                      <a:pPr lvl="0" algn="ctr">
                        <a:buNone/>
                      </a:pPr>
                      <a:endParaRPr lang="en-US" sz="1100" b="0" i="0" u="sng" strike="noStrike" dirty="0">
                        <a:solidFill>
                          <a:srgbClr val="0563C1"/>
                        </a:solidFill>
                        <a:effectLst/>
                        <a:latin typeface="Calibri"/>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i="0" u="sng" strike="noStrike" dirty="0">
                          <a:solidFill>
                            <a:srgbClr val="0563C1"/>
                          </a:solidFill>
                          <a:effectLst/>
                          <a:latin typeface="+mn-lt"/>
                          <a:hlinkClick r:id="rId5">
                            <a:extLst>
                              <a:ext uri="{A12FA001-AC4F-418D-AE19-62706E023703}">
                                <ahyp:hlinkClr xmlns:ahyp="http://schemas.microsoft.com/office/drawing/2018/hyperlinkcolor" val="tx"/>
                              </a:ext>
                            </a:extLst>
                          </a:hlinkClick>
                        </a:rPr>
                        <a:t>MAPS Participant Agreement and Payment Request </a:t>
                      </a:r>
                    </a:p>
                    <a:p>
                      <a:pPr lvl="0" algn="ctr">
                        <a:buNone/>
                      </a:pPr>
                      <a:endParaRPr lang="en-US" sz="1100" b="0" i="0" u="sng" strike="noStrike" dirty="0">
                        <a:solidFill>
                          <a:srgbClr val="0563C1"/>
                        </a:solidFill>
                        <a:effectLst/>
                        <a:latin typeface="Calibri"/>
                      </a:endParaRPr>
                    </a:p>
                  </a:txBody>
                  <a:tcPr marL="3338" marR="3338" marT="845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alpha val="34902"/>
                      </a:srgbClr>
                    </a:solidFill>
                  </a:tcPr>
                </a:tc>
                <a:tc vMerge="1">
                  <a:txBody>
                    <a:bodyPr/>
                    <a:lstStyle/>
                    <a:p>
                      <a:endParaRPr lang="en-US"/>
                    </a:p>
                  </a:txBody>
                  <a:tcPr marL="3338" marR="3338" marT="84570" marB="0">
                    <a:lnL w="0">
                      <a:noFill/>
                    </a:lnL>
                    <a:lnR w="0">
                      <a:noFill/>
                    </a:lnR>
                    <a:lnT w="12700">
                      <a:solidFill>
                        <a:schemeClr val="bg1">
                          <a:lumMod val="75000"/>
                        </a:schemeClr>
                      </a:solidFill>
                    </a:lnT>
                    <a:lnB w="0">
                      <a:noFill/>
                    </a:lnB>
                    <a:solidFill>
                      <a:srgbClr val="BFBFBF">
                        <a:alpha val="34902"/>
                      </a:srgbClr>
                    </a:solidFill>
                  </a:tcPr>
                </a:tc>
                <a:tc vMerge="1">
                  <a:txBody>
                    <a:bodyPr/>
                    <a:lstStyle/>
                    <a:p>
                      <a:endParaRPr lang="en-US"/>
                    </a:p>
                  </a:txBody>
                  <a:tcPr/>
                </a:tc>
                <a:extLst>
                  <a:ext uri="{0D108BD9-81ED-4DB2-BD59-A6C34878D82A}">
                    <a16:rowId xmlns:a16="http://schemas.microsoft.com/office/drawing/2014/main" val="162204297"/>
                  </a:ext>
                </a:extLst>
              </a:tr>
            </a:tbl>
          </a:graphicData>
        </a:graphic>
      </p:graphicFrame>
    </p:spTree>
    <p:extLst>
      <p:ext uri="{BB962C8B-B14F-4D97-AF65-F5344CB8AC3E}">
        <p14:creationId xmlns:p14="http://schemas.microsoft.com/office/powerpoint/2010/main" val="2019425170"/>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3" y="206511"/>
            <a:ext cx="5162354" cy="1163676"/>
          </a:xfrm>
        </p:spPr>
        <p:txBody>
          <a:bodyPr anchor="b">
            <a:noAutofit/>
          </a:bodyPr>
          <a:lstStyle/>
          <a:p>
            <a:r>
              <a:rPr lang="en-US" sz="3000" dirty="0">
                <a:latin typeface="Arial"/>
                <a:cs typeface="Arial"/>
              </a:rPr>
              <a:t>Participant Support / REU</a:t>
            </a:r>
            <a:br>
              <a:rPr lang="en-US" sz="3000" dirty="0">
                <a:latin typeface="Arial"/>
                <a:cs typeface="Arial"/>
              </a:rPr>
            </a:br>
            <a:r>
              <a:rPr lang="en-US" sz="3000" dirty="0">
                <a:latin typeface="Arial"/>
                <a:cs typeface="Arial"/>
              </a:rPr>
              <a:t>Agreement and Payment Request </a:t>
            </a:r>
          </a:p>
        </p:txBody>
      </p:sp>
      <p:sp>
        <p:nvSpPr>
          <p:cNvPr id="9" name="Text Placeholder 3">
            <a:extLst>
              <a:ext uri="{FF2B5EF4-FFF2-40B4-BE49-F238E27FC236}">
                <a16:creationId xmlns:a16="http://schemas.microsoft.com/office/drawing/2014/main" id="{11C78D0C-FE26-42AC-A4B7-2383BAED6B30}"/>
              </a:ext>
            </a:extLst>
          </p:cNvPr>
          <p:cNvSpPr>
            <a:spLocks noGrp="1"/>
          </p:cNvSpPr>
          <p:nvPr>
            <p:ph type="body" sz="half" idx="2"/>
          </p:nvPr>
        </p:nvSpPr>
        <p:spPr>
          <a:xfrm>
            <a:off x="76493" y="1891042"/>
            <a:ext cx="4907967" cy="4469277"/>
          </a:xfrm>
        </p:spPr>
        <p:txBody>
          <a:bodyPr vert="horz" lIns="91440" tIns="45720" rIns="91440" bIns="45720" rtlCol="0" anchor="t">
            <a:normAutofit fontScale="55000" lnSpcReduction="20000"/>
          </a:bodyPr>
          <a:lstStyle/>
          <a:p>
            <a:pPr marL="342900" indent="-342900"/>
            <a:r>
              <a:rPr lang="en-US" sz="3800" dirty="0">
                <a:latin typeface="Arial"/>
                <a:cs typeface="Arial"/>
              </a:rPr>
              <a:t>Submit using a MAPS service ticket</a:t>
            </a:r>
            <a:endParaRPr lang="en-US" sz="3800" dirty="0"/>
          </a:p>
          <a:p>
            <a:pPr marL="342900" indent="-342900"/>
            <a:endParaRPr lang="en-US" sz="3800" dirty="0">
              <a:latin typeface="Arial"/>
              <a:cs typeface="Arial"/>
            </a:endParaRPr>
          </a:p>
          <a:p>
            <a:pPr marL="342900" indent="-342900"/>
            <a:r>
              <a:rPr lang="en-US" sz="3800" dirty="0">
                <a:latin typeface="Arial"/>
                <a:cs typeface="Arial"/>
              </a:rPr>
              <a:t>Select form based on whether a Mines or Non-Mines student</a:t>
            </a:r>
            <a:endParaRPr lang="en-US" sz="3800" dirty="0"/>
          </a:p>
          <a:p>
            <a:pPr marL="0" indent="0">
              <a:buNone/>
            </a:pPr>
            <a:endParaRPr lang="en-US" sz="3800" dirty="0">
              <a:solidFill>
                <a:srgbClr val="FFFFFF"/>
              </a:solidFill>
            </a:endParaRPr>
          </a:p>
          <a:p>
            <a:pPr marL="342900" indent="-342900"/>
            <a:r>
              <a:rPr lang="en-US" sz="3800" dirty="0">
                <a:latin typeface="Arial"/>
                <a:cs typeface="Arial"/>
              </a:rPr>
              <a:t>Acct Codes:</a:t>
            </a:r>
            <a:endParaRPr lang="en-US" sz="3800" dirty="0">
              <a:cs typeface="Arial"/>
            </a:endParaRPr>
          </a:p>
          <a:p>
            <a:pPr marL="0" indent="0">
              <a:buNone/>
            </a:pPr>
            <a:endParaRPr lang="en-US" sz="3800" dirty="0">
              <a:solidFill>
                <a:schemeClr val="bg2"/>
              </a:solidFill>
              <a:cs typeface="Arial"/>
            </a:endParaRPr>
          </a:p>
          <a:p>
            <a:pPr marL="457200" lvl="2">
              <a:lnSpc>
                <a:spcPct val="120000"/>
              </a:lnSpc>
              <a:spcBef>
                <a:spcPts val="0"/>
              </a:spcBef>
            </a:pPr>
            <a:r>
              <a:rPr lang="en-US" sz="3200" dirty="0">
                <a:solidFill>
                  <a:schemeClr val="bg2"/>
                </a:solidFill>
                <a:latin typeface="Arial"/>
                <a:cs typeface="Calibri"/>
              </a:rPr>
              <a:t>Participant Support Stipend: 5863</a:t>
            </a:r>
            <a:endParaRPr lang="en-US" sz="3200" dirty="0">
              <a:solidFill>
                <a:schemeClr val="bg2"/>
              </a:solidFill>
              <a:latin typeface="Arial"/>
            </a:endParaRPr>
          </a:p>
          <a:p>
            <a:pPr marL="457200" lvl="2">
              <a:lnSpc>
                <a:spcPct val="120000"/>
              </a:lnSpc>
              <a:spcBef>
                <a:spcPts val="0"/>
              </a:spcBef>
            </a:pPr>
            <a:r>
              <a:rPr lang="en-US" sz="3200" dirty="0">
                <a:solidFill>
                  <a:schemeClr val="bg2"/>
                </a:solidFill>
                <a:latin typeface="Arial"/>
                <a:cs typeface="Arial"/>
              </a:rPr>
              <a:t>REU Stipend: 5582</a:t>
            </a:r>
            <a:br>
              <a:rPr lang="en-US" sz="3200" dirty="0">
                <a:latin typeface="Arial"/>
                <a:cs typeface="Calibri"/>
              </a:rPr>
            </a:br>
            <a:r>
              <a:rPr lang="en-US" sz="3200" dirty="0">
                <a:solidFill>
                  <a:schemeClr val="bg2"/>
                </a:solidFill>
                <a:latin typeface="Arial"/>
                <a:cs typeface="Calibri"/>
              </a:rPr>
              <a:t>Housing: 5864</a:t>
            </a:r>
            <a:br>
              <a:rPr lang="en-US" sz="3200" dirty="0">
                <a:latin typeface="Arial"/>
                <a:cs typeface="Calibri"/>
              </a:rPr>
            </a:br>
            <a:r>
              <a:rPr lang="en-US" sz="3200" dirty="0">
                <a:solidFill>
                  <a:schemeClr val="bg2"/>
                </a:solidFill>
                <a:latin typeface="Arial"/>
                <a:cs typeface="Calibri"/>
              </a:rPr>
              <a:t>Supplies: 5865</a:t>
            </a:r>
            <a:br>
              <a:rPr lang="en-US" sz="3200" dirty="0">
                <a:latin typeface="Arial"/>
                <a:cs typeface="Calibri"/>
              </a:rPr>
            </a:br>
            <a:r>
              <a:rPr lang="en-US" sz="3200" dirty="0">
                <a:solidFill>
                  <a:schemeClr val="bg2"/>
                </a:solidFill>
                <a:latin typeface="Arial"/>
                <a:cs typeface="Calibri"/>
              </a:rPr>
              <a:t>Travel: 5866</a:t>
            </a:r>
            <a:br>
              <a:rPr lang="en-US" sz="3200" dirty="0">
                <a:latin typeface="Arial"/>
                <a:cs typeface="Calibri"/>
              </a:rPr>
            </a:br>
            <a:r>
              <a:rPr lang="en-US" sz="3200" dirty="0">
                <a:solidFill>
                  <a:schemeClr val="bg2"/>
                </a:solidFill>
                <a:latin typeface="Arial"/>
                <a:cs typeface="Calibri"/>
              </a:rPr>
              <a:t>Other: 5867</a:t>
            </a:r>
            <a:endParaRPr lang="en-US" sz="3200" dirty="0">
              <a:solidFill>
                <a:schemeClr val="bg2"/>
              </a:solidFill>
              <a:latin typeface="Arial"/>
            </a:endParaRPr>
          </a:p>
          <a:p>
            <a:pPr marL="0" indent="0">
              <a:buNone/>
            </a:pPr>
            <a:r>
              <a:rPr lang="en-US" dirty="0">
                <a:solidFill>
                  <a:srgbClr val="21314D"/>
                </a:solidFill>
                <a:latin typeface="Arial"/>
                <a:cs typeface="Arial"/>
              </a:rPr>
              <a:t>    545</a:t>
            </a:r>
            <a:endParaRPr lang="en-US" dirty="0">
              <a:solidFill>
                <a:srgbClr val="21314D"/>
              </a:solidFill>
              <a:latin typeface="Calibri"/>
              <a:cs typeface="Calibri"/>
            </a:endParaRPr>
          </a:p>
          <a:p>
            <a:pPr marL="456565" lvl="1"/>
            <a:r>
              <a:rPr lang="en-US" dirty="0">
                <a:latin typeface="Arial"/>
                <a:cs typeface="Arial"/>
              </a:rPr>
              <a:t>5555</a:t>
            </a:r>
          </a:p>
        </p:txBody>
      </p:sp>
      <p:sp>
        <p:nvSpPr>
          <p:cNvPr id="3" name="Slide Number Placeholder 2" hidden="1"/>
          <p:cNvSpPr>
            <a:spLocks noGrp="1"/>
          </p:cNvSpPr>
          <p:nvPr>
            <p:ph type="sldNum" sz="quarter" idx="4"/>
          </p:nvPr>
        </p:nvSpPr>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32</a:t>
            </a:fld>
            <a:endParaRPr lang="en-US" dirty="0"/>
          </a:p>
        </p:txBody>
      </p:sp>
      <p:pic>
        <p:nvPicPr>
          <p:cNvPr id="2" name="Picture 5" descr="Graphical user interface, text, application, email&#10;&#10;Description automatically generated">
            <a:extLst>
              <a:ext uri="{FF2B5EF4-FFF2-40B4-BE49-F238E27FC236}">
                <a16:creationId xmlns:a16="http://schemas.microsoft.com/office/drawing/2014/main" id="{2C7A5340-7C5F-476E-884A-8EA4B3F37EA0}"/>
              </a:ext>
            </a:extLst>
          </p:cNvPr>
          <p:cNvPicPr>
            <a:picLocks noChangeAspect="1"/>
          </p:cNvPicPr>
          <p:nvPr/>
        </p:nvPicPr>
        <p:blipFill>
          <a:blip r:embed="rId2"/>
          <a:stretch>
            <a:fillRect/>
          </a:stretch>
        </p:blipFill>
        <p:spPr>
          <a:xfrm>
            <a:off x="5974861" y="2305353"/>
            <a:ext cx="4120661" cy="1670909"/>
          </a:xfrm>
          <a:prstGeom prst="rect">
            <a:avLst/>
          </a:prstGeom>
        </p:spPr>
      </p:pic>
      <p:pic>
        <p:nvPicPr>
          <p:cNvPr id="6" name="Picture 6" descr="Timeline&#10;&#10;Description automatically generated">
            <a:extLst>
              <a:ext uri="{FF2B5EF4-FFF2-40B4-BE49-F238E27FC236}">
                <a16:creationId xmlns:a16="http://schemas.microsoft.com/office/drawing/2014/main" id="{59C85BB1-0D88-41AD-8E7D-265F873D3560}"/>
              </a:ext>
            </a:extLst>
          </p:cNvPr>
          <p:cNvPicPr>
            <a:picLocks noChangeAspect="1"/>
          </p:cNvPicPr>
          <p:nvPr/>
        </p:nvPicPr>
        <p:blipFill>
          <a:blip r:embed="rId3"/>
          <a:stretch>
            <a:fillRect/>
          </a:stretch>
        </p:blipFill>
        <p:spPr>
          <a:xfrm>
            <a:off x="5486400" y="586218"/>
            <a:ext cx="5566507" cy="1269871"/>
          </a:xfrm>
          <a:prstGeom prst="rect">
            <a:avLst/>
          </a:prstGeom>
        </p:spPr>
      </p:pic>
      <p:pic>
        <p:nvPicPr>
          <p:cNvPr id="7" name="Picture 7" descr="Graphical user interface, text, application&#10;&#10;Description automatically generated">
            <a:extLst>
              <a:ext uri="{FF2B5EF4-FFF2-40B4-BE49-F238E27FC236}">
                <a16:creationId xmlns:a16="http://schemas.microsoft.com/office/drawing/2014/main" id="{AC3863C9-FD03-4422-ADC6-005A5E66470C}"/>
              </a:ext>
            </a:extLst>
          </p:cNvPr>
          <p:cNvPicPr>
            <a:picLocks noChangeAspect="1"/>
          </p:cNvPicPr>
          <p:nvPr/>
        </p:nvPicPr>
        <p:blipFill>
          <a:blip r:embed="rId4"/>
          <a:stretch>
            <a:fillRect/>
          </a:stretch>
        </p:blipFill>
        <p:spPr>
          <a:xfrm>
            <a:off x="5974862" y="4415256"/>
            <a:ext cx="4511430" cy="2062180"/>
          </a:xfrm>
          <a:prstGeom prst="rect">
            <a:avLst/>
          </a:prstGeom>
        </p:spPr>
      </p:pic>
      <p:sp>
        <p:nvSpPr>
          <p:cNvPr id="8" name="TextBox 7">
            <a:extLst>
              <a:ext uri="{FF2B5EF4-FFF2-40B4-BE49-F238E27FC236}">
                <a16:creationId xmlns:a16="http://schemas.microsoft.com/office/drawing/2014/main" id="{56285E24-1EAD-42D8-8422-211348679411}"/>
              </a:ext>
            </a:extLst>
          </p:cNvPr>
          <p:cNvSpPr txBox="1"/>
          <p:nvPr/>
        </p:nvSpPr>
        <p:spPr>
          <a:xfrm>
            <a:off x="5525477" y="423593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Mines Student:</a:t>
            </a:r>
          </a:p>
        </p:txBody>
      </p:sp>
      <p:sp>
        <p:nvSpPr>
          <p:cNvPr id="10" name="TextBox 9">
            <a:extLst>
              <a:ext uri="{FF2B5EF4-FFF2-40B4-BE49-F238E27FC236}">
                <a16:creationId xmlns:a16="http://schemas.microsoft.com/office/drawing/2014/main" id="{461F13B0-5FD3-43A6-BA09-E5D4C8E66BB4}"/>
              </a:ext>
            </a:extLst>
          </p:cNvPr>
          <p:cNvSpPr txBox="1"/>
          <p:nvPr/>
        </p:nvSpPr>
        <p:spPr>
          <a:xfrm>
            <a:off x="5482736" y="193650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Non-Mines Student:</a:t>
            </a:r>
          </a:p>
        </p:txBody>
      </p:sp>
    </p:spTree>
    <p:extLst>
      <p:ext uri="{BB962C8B-B14F-4D97-AF65-F5344CB8AC3E}">
        <p14:creationId xmlns:p14="http://schemas.microsoft.com/office/powerpoint/2010/main" val="3175223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A8FB4D-0C09-4E4D-93C0-EC2DD2C334C3}"/>
              </a:ext>
            </a:extLst>
          </p:cNvPr>
          <p:cNvSpPr txBox="1">
            <a:spLocks/>
          </p:cNvSpPr>
          <p:nvPr/>
        </p:nvSpPr>
        <p:spPr>
          <a:xfrm>
            <a:off x="838200" y="365125"/>
            <a:ext cx="10515600" cy="592138"/>
          </a:xfrm>
          <a:prstGeom prst="rect">
            <a:avLst/>
          </a:prstGeom>
        </p:spPr>
        <p:txBody>
          <a:bodyPr vert="horz" lIns="91440" tIns="45720" rIns="91440" bIns="45720" rtlCol="0" anchor="b">
            <a:normAutofit fontScale="92500" lnSpcReduction="10000"/>
          </a:bodyPr>
          <a:lstStyle>
            <a:lvl1pPr algn="l" defTabSz="914377" rtl="0" eaLnBrk="1" latinLnBrk="0" hangingPunct="1">
              <a:lnSpc>
                <a:spcPct val="90000"/>
              </a:lnSpc>
              <a:spcBef>
                <a:spcPct val="0"/>
              </a:spcBef>
              <a:buNone/>
              <a:defRPr sz="44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r>
              <a:rPr lang="en-US" dirty="0">
                <a:latin typeface="Arial"/>
                <a:cs typeface="Arial"/>
              </a:rPr>
              <a:t>Participant Support / REU Acct Codes:</a:t>
            </a:r>
            <a:endParaRPr lang="en-US" b="0" dirty="0">
              <a:latin typeface="Arial"/>
              <a:cs typeface="Arial"/>
            </a:endParaRPr>
          </a:p>
        </p:txBody>
      </p:sp>
      <p:graphicFrame>
        <p:nvGraphicFramePr>
          <p:cNvPr id="5" name="Content Placeholder 3">
            <a:extLst>
              <a:ext uri="{FF2B5EF4-FFF2-40B4-BE49-F238E27FC236}">
                <a16:creationId xmlns:a16="http://schemas.microsoft.com/office/drawing/2014/main" id="{DA00D9BA-A81A-451C-AF2B-47D6F4603B48}"/>
              </a:ext>
            </a:extLst>
          </p:cNvPr>
          <p:cNvGraphicFramePr>
            <a:graphicFrameLocks/>
          </p:cNvGraphicFramePr>
          <p:nvPr/>
        </p:nvGraphicFramePr>
        <p:xfrm>
          <a:off x="974436" y="1301004"/>
          <a:ext cx="10658763" cy="4723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80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A8FB4D-0C09-4E4D-93C0-EC2DD2C334C3}"/>
              </a:ext>
            </a:extLst>
          </p:cNvPr>
          <p:cNvSpPr txBox="1">
            <a:spLocks/>
          </p:cNvSpPr>
          <p:nvPr/>
        </p:nvSpPr>
        <p:spPr>
          <a:xfrm>
            <a:off x="838200" y="365125"/>
            <a:ext cx="10515600" cy="1325563"/>
          </a:xfrm>
          <a:prstGeom prst="rect">
            <a:avLst/>
          </a:prstGeom>
        </p:spPr>
        <p:txBody>
          <a:bodyPr vert="horz" lIns="91440" tIns="45720" rIns="91440" bIns="45720" rtlCol="0" anchor="b">
            <a:normAutofit fontScale="55000" lnSpcReduction="20000"/>
          </a:bodyPr>
          <a:lstStyle>
            <a:lvl1pPr algn="l" defTabSz="914377" rtl="0" eaLnBrk="1" latinLnBrk="0" hangingPunct="1">
              <a:lnSpc>
                <a:spcPct val="90000"/>
              </a:lnSpc>
              <a:spcBef>
                <a:spcPct val="0"/>
              </a:spcBef>
              <a:buNone/>
              <a:defRPr sz="44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r>
              <a:rPr lang="en-US" sz="4800" dirty="0">
                <a:solidFill>
                  <a:schemeClr val="tx2"/>
                </a:solidFill>
                <a:latin typeface="Arial"/>
                <a:cs typeface="Arial"/>
              </a:rPr>
              <a:t>Participant Support:</a:t>
            </a:r>
            <a:endParaRPr lang="en-US" sz="4800" dirty="0">
              <a:solidFill>
                <a:schemeClr val="tx2"/>
              </a:solidFill>
            </a:endParaRPr>
          </a:p>
          <a:p>
            <a:pPr algn="ctr"/>
            <a:endParaRPr lang="en-US" dirty="0">
              <a:solidFill>
                <a:schemeClr val="tx2"/>
              </a:solidFill>
              <a:latin typeface="Arial"/>
              <a:cs typeface="Arial"/>
            </a:endParaRPr>
          </a:p>
          <a:p>
            <a:pPr algn="ctr"/>
            <a:r>
              <a:rPr lang="en-US" dirty="0">
                <a:solidFill>
                  <a:schemeClr val="tx2"/>
                </a:solidFill>
                <a:latin typeface="Arial"/>
                <a:cs typeface="Arial"/>
              </a:rPr>
              <a:t>What can I spend on the Primary Grant Index vs the Fund index?</a:t>
            </a:r>
            <a:br>
              <a:rPr lang="en-US" dirty="0">
                <a:latin typeface="Arial"/>
                <a:cs typeface="Arial"/>
              </a:rPr>
            </a:br>
            <a:r>
              <a:rPr lang="en-US" dirty="0">
                <a:latin typeface="Arial"/>
                <a:cs typeface="Arial"/>
              </a:rPr>
              <a:t> </a:t>
            </a:r>
            <a:endParaRPr lang="en-US" dirty="0"/>
          </a:p>
        </p:txBody>
      </p:sp>
      <p:pic>
        <p:nvPicPr>
          <p:cNvPr id="6" name="Picture 6" descr="Table&#10;&#10;Description automatically generated">
            <a:extLst>
              <a:ext uri="{FF2B5EF4-FFF2-40B4-BE49-F238E27FC236}">
                <a16:creationId xmlns:a16="http://schemas.microsoft.com/office/drawing/2014/main" id="{84CF6F75-5AAC-4174-8B97-BC15B302509C}"/>
              </a:ext>
            </a:extLst>
          </p:cNvPr>
          <p:cNvPicPr>
            <a:picLocks noChangeAspect="1"/>
          </p:cNvPicPr>
          <p:nvPr/>
        </p:nvPicPr>
        <p:blipFill>
          <a:blip r:embed="rId2"/>
          <a:stretch>
            <a:fillRect/>
          </a:stretch>
        </p:blipFill>
        <p:spPr>
          <a:xfrm>
            <a:off x="1515534" y="1401414"/>
            <a:ext cx="8381999" cy="4664772"/>
          </a:xfrm>
          <a:prstGeom prst="rect">
            <a:avLst/>
          </a:prstGeom>
        </p:spPr>
      </p:pic>
    </p:spTree>
    <p:extLst>
      <p:ext uri="{BB962C8B-B14F-4D97-AF65-F5344CB8AC3E}">
        <p14:creationId xmlns:p14="http://schemas.microsoft.com/office/powerpoint/2010/main" val="1841304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562" y="190567"/>
            <a:ext cx="10515600" cy="732153"/>
          </a:xfrm>
        </p:spPr>
        <p:txBody>
          <a:bodyPr anchor="ctr">
            <a:normAutofit/>
          </a:bodyPr>
          <a:lstStyle/>
          <a:p>
            <a:r>
              <a:rPr lang="en-US" dirty="0">
                <a:latin typeface="Arial"/>
                <a:cs typeface="Arial"/>
              </a:rPr>
              <a:t>Honorarium</a:t>
            </a:r>
            <a:endParaRPr lang="en-US" dirty="0"/>
          </a:p>
        </p:txBody>
      </p:sp>
      <p:sp>
        <p:nvSpPr>
          <p:cNvPr id="3" name="Slide Number Placeholder 2" hidden="1"/>
          <p:cNvSpPr>
            <a:spLocks noGrp="1"/>
          </p:cNvSpPr>
          <p:nvPr>
            <p:ph type="sldNum" sz="quarter" idx="4"/>
          </p:nvPr>
        </p:nvSpPr>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35</a:t>
            </a:fld>
            <a:endParaRPr lang="en-US" dirty="0"/>
          </a:p>
        </p:txBody>
      </p:sp>
      <p:graphicFrame>
        <p:nvGraphicFramePr>
          <p:cNvPr id="2" name="Table 1">
            <a:extLst>
              <a:ext uri="{FF2B5EF4-FFF2-40B4-BE49-F238E27FC236}">
                <a16:creationId xmlns:a16="http://schemas.microsoft.com/office/drawing/2014/main" id="{001A9671-08AB-4AAB-BA85-7B63E1295035}"/>
              </a:ext>
            </a:extLst>
          </p:cNvPr>
          <p:cNvGraphicFramePr>
            <a:graphicFrameLocks noGrp="1"/>
          </p:cNvGraphicFramePr>
          <p:nvPr>
            <p:extLst>
              <p:ext uri="{D42A27DB-BD31-4B8C-83A1-F6EECF244321}">
                <p14:modId xmlns:p14="http://schemas.microsoft.com/office/powerpoint/2010/main" val="2134860659"/>
              </p:ext>
            </p:extLst>
          </p:nvPr>
        </p:nvGraphicFramePr>
        <p:xfrm>
          <a:off x="434344" y="1508049"/>
          <a:ext cx="11323312" cy="3286129"/>
        </p:xfrm>
        <a:graphic>
          <a:graphicData uri="http://schemas.openxmlformats.org/drawingml/2006/table">
            <a:tbl>
              <a:tblPr firstRow="1" bandRow="1">
                <a:solidFill>
                  <a:srgbClr val="F2F2F2">
                    <a:alpha val="45098"/>
                  </a:srgbClr>
                </a:solidFill>
              </a:tblPr>
              <a:tblGrid>
                <a:gridCol w="1363461">
                  <a:extLst>
                    <a:ext uri="{9D8B030D-6E8A-4147-A177-3AD203B41FA5}">
                      <a16:colId xmlns:a16="http://schemas.microsoft.com/office/drawing/2014/main" val="4276665680"/>
                    </a:ext>
                  </a:extLst>
                </a:gridCol>
                <a:gridCol w="1677880">
                  <a:extLst>
                    <a:ext uri="{9D8B030D-6E8A-4147-A177-3AD203B41FA5}">
                      <a16:colId xmlns:a16="http://schemas.microsoft.com/office/drawing/2014/main" val="1605028816"/>
                    </a:ext>
                  </a:extLst>
                </a:gridCol>
                <a:gridCol w="2885243">
                  <a:extLst>
                    <a:ext uri="{9D8B030D-6E8A-4147-A177-3AD203B41FA5}">
                      <a16:colId xmlns:a16="http://schemas.microsoft.com/office/drawing/2014/main" val="723981173"/>
                    </a:ext>
                  </a:extLst>
                </a:gridCol>
                <a:gridCol w="1411549">
                  <a:extLst>
                    <a:ext uri="{9D8B030D-6E8A-4147-A177-3AD203B41FA5}">
                      <a16:colId xmlns:a16="http://schemas.microsoft.com/office/drawing/2014/main" val="192384813"/>
                    </a:ext>
                  </a:extLst>
                </a:gridCol>
                <a:gridCol w="1225119">
                  <a:extLst>
                    <a:ext uri="{9D8B030D-6E8A-4147-A177-3AD203B41FA5}">
                      <a16:colId xmlns:a16="http://schemas.microsoft.com/office/drawing/2014/main" val="1878968522"/>
                    </a:ext>
                  </a:extLst>
                </a:gridCol>
                <a:gridCol w="2760060">
                  <a:extLst>
                    <a:ext uri="{9D8B030D-6E8A-4147-A177-3AD203B41FA5}">
                      <a16:colId xmlns:a16="http://schemas.microsoft.com/office/drawing/2014/main" val="3067752022"/>
                    </a:ext>
                  </a:extLst>
                </a:gridCol>
              </a:tblGrid>
              <a:tr h="726495">
                <a:tc>
                  <a:txBody>
                    <a:bodyPr/>
                    <a:lstStyle/>
                    <a:p>
                      <a:pPr algn="ctr" fontAlgn="ctr"/>
                      <a:r>
                        <a:rPr lang="en-US" sz="1300" b="0" i="0" u="none" strike="noStrike" cap="none" spc="0" dirty="0">
                          <a:solidFill>
                            <a:schemeClr val="bg1"/>
                          </a:solidFill>
                          <a:effectLst/>
                          <a:latin typeface="Calibri"/>
                        </a:rPr>
                        <a:t>Position</a:t>
                      </a:r>
                    </a:p>
                  </a:txBody>
                  <a:tcPr marL="3338" marR="3338" marT="84570" marB="0" anchor="ctr">
                    <a:lnL w="12700" cmpd="sng">
                      <a:solidFill>
                        <a:schemeClr val="tx1"/>
                      </a:solid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Type &amp; Compensation Mechanism</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Description</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To Request</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Acct. Code</a:t>
                      </a:r>
                    </a:p>
                  </a:txBody>
                  <a:tcPr marL="3338" marR="3338" marT="84570" marB="0" anchor="ctr">
                    <a:lnL w="12700" cmpd="sng">
                      <a:noFill/>
                    </a:lnL>
                    <a:lnR w="12700" cmpd="sng">
                      <a:no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n-US" sz="1300" b="0" i="0" u="none" strike="noStrike" cap="none" spc="0" dirty="0">
                          <a:solidFill>
                            <a:schemeClr val="bg1"/>
                          </a:solidFill>
                          <a:effectLst/>
                          <a:latin typeface="Calibri"/>
                        </a:rPr>
                        <a:t>Things to Note</a:t>
                      </a:r>
                    </a:p>
                  </a:txBody>
                  <a:tcPr marL="3338" marR="3338" marT="84570" marB="0" anchor="ctr">
                    <a:lnL w="12700" cmpd="sng">
                      <a:noFill/>
                    </a:lnL>
                    <a:lnR w="12700" cmpd="sng">
                      <a:solidFill>
                        <a:schemeClr val="tx1"/>
                      </a:solidFill>
                    </a:lnR>
                    <a:lnT w="12700" cap="flat" cmpd="sng" algn="ctr">
                      <a:solidFill>
                        <a:schemeClr val="tx1"/>
                      </a:solidFill>
                      <a:prstDash val="soli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9474171"/>
                  </a:ext>
                </a:extLst>
              </a:tr>
              <a:tr h="2559634">
                <a:tc>
                  <a:txBody>
                    <a:bodyPr/>
                    <a:lstStyle/>
                    <a:p>
                      <a:pPr lvl="0" algn="ctr">
                        <a:buNone/>
                      </a:pPr>
                      <a:r>
                        <a:rPr lang="en-US" sz="1200" b="1" i="0" u="none" strike="noStrike" dirty="0">
                          <a:solidFill>
                            <a:srgbClr val="000000"/>
                          </a:solidFill>
                          <a:effectLst/>
                          <a:latin typeface="Calibri"/>
                        </a:rPr>
                        <a:t>Honorarium</a:t>
                      </a:r>
                      <a:endParaRPr lang="en-US" dirty="0"/>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a:txBody>
                    <a:bodyPr/>
                    <a:lstStyle/>
                    <a:p>
                      <a:pPr lvl="0" algn="ctr">
                        <a:buNone/>
                      </a:pPr>
                      <a:r>
                        <a:rPr lang="en-US" sz="1100" b="0" i="0" u="none" strike="noStrike" dirty="0">
                          <a:solidFill>
                            <a:srgbClr val="000000"/>
                          </a:solidFill>
                          <a:effectLst/>
                          <a:latin typeface="Calibri"/>
                        </a:rPr>
                        <a:t>Non-Employee</a:t>
                      </a:r>
                    </a:p>
                    <a:p>
                      <a:pPr lvl="0" algn="ctr">
                        <a:buNone/>
                      </a:pPr>
                      <a:endParaRPr lang="en-US" sz="1100" b="0" i="0" u="none" strike="noStrike" dirty="0">
                        <a:solidFill>
                          <a:srgbClr val="000000"/>
                        </a:solidFill>
                        <a:effectLst/>
                        <a:latin typeface="Calibri"/>
                      </a:endParaRPr>
                    </a:p>
                    <a:p>
                      <a:pPr lvl="0" algn="ctr">
                        <a:buNone/>
                      </a:pPr>
                      <a:r>
                        <a:rPr lang="en-US" sz="1100" b="0" i="0" u="none" strike="noStrike" dirty="0">
                          <a:solidFill>
                            <a:srgbClr val="000000"/>
                          </a:solidFill>
                          <a:effectLst/>
                          <a:latin typeface="Calibri"/>
                        </a:rPr>
                        <a:t>MAPS / Accounts Payable</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a:txBody>
                    <a:bodyPr/>
                    <a:lstStyle/>
                    <a:p>
                      <a:pPr lvl="0" algn="ctr">
                        <a:buNone/>
                      </a:pPr>
                      <a:r>
                        <a:rPr lang="en-US" sz="1100" b="0" i="0" u="none" strike="noStrike" noProof="0" dirty="0">
                          <a:effectLst/>
                        </a:rPr>
                        <a:t>An honorarium is a token payment, or reward made to an individual for a one-time service</a:t>
                      </a:r>
                    </a:p>
                    <a:p>
                      <a:pPr lvl="0" algn="ctr">
                        <a:buNone/>
                      </a:pPr>
                      <a:r>
                        <a:rPr lang="en-US" sz="1100" b="0" i="0" u="none" strike="noStrike" noProof="0" dirty="0">
                          <a:effectLst/>
                        </a:rPr>
                        <a:t>(e.g., a guest lecture) for which custom forbids</a:t>
                      </a:r>
                    </a:p>
                    <a:p>
                      <a:pPr lvl="0" algn="ctr">
                        <a:buNone/>
                      </a:pPr>
                      <a:r>
                        <a:rPr lang="en-US" sz="1100" b="0" i="0" u="none" strike="noStrike" noProof="0" dirty="0">
                          <a:effectLst/>
                        </a:rPr>
                        <a:t>a price to be set. </a:t>
                      </a:r>
                      <a:endParaRPr lang="en-US" sz="1100" b="0" i="0" u="none" strike="noStrike" noProof="0" dirty="0">
                        <a:solidFill>
                          <a:srgbClr val="000000"/>
                        </a:solidFill>
                        <a:effectLst/>
                        <a:latin typeface="Calibri"/>
                      </a:endParaRP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a:txBody>
                    <a:bodyPr/>
                    <a:lstStyle/>
                    <a:p>
                      <a:pPr lvl="0" algn="ctr">
                        <a:buNone/>
                      </a:pPr>
                      <a:r>
                        <a:rPr lang="en-US" sz="1100" b="0" i="0" u="sng" strike="noStrike" dirty="0">
                          <a:solidFill>
                            <a:srgbClr val="0563C1"/>
                          </a:solidFill>
                          <a:effectLst/>
                          <a:latin typeface="Calibri"/>
                          <a:hlinkClick r:id="rId2"/>
                        </a:rPr>
                        <a:t>Voucher Request Form</a:t>
                      </a:r>
                      <a:endParaRPr lang="en-US" sz="1100" b="0" i="0" u="sng" strike="noStrike" dirty="0">
                        <a:solidFill>
                          <a:srgbClr val="0563C1"/>
                        </a:solidFill>
                        <a:effectLst/>
                        <a:latin typeface="Calibri"/>
                      </a:endParaRPr>
                    </a:p>
                    <a:p>
                      <a:pPr lvl="0" algn="ctr">
                        <a:buNone/>
                      </a:pPr>
                      <a:endParaRPr lang="en-US" sz="1100" b="0" i="0" u="sng" strike="noStrike" dirty="0">
                        <a:solidFill>
                          <a:srgbClr val="0563C1"/>
                        </a:solidFill>
                        <a:effectLst/>
                        <a:highlight>
                          <a:srgbClr val="FFFF00"/>
                        </a:highlight>
                        <a:latin typeface="Calibri"/>
                      </a:endParaRPr>
                    </a:p>
                    <a:p>
                      <a:pPr lvl="0" algn="ctr">
                        <a:buNone/>
                      </a:pPr>
                      <a:endParaRPr lang="en-US" sz="1100" b="0" i="0" u="sng" strike="noStrike" dirty="0">
                        <a:solidFill>
                          <a:srgbClr val="0563C1"/>
                        </a:solidFill>
                        <a:effectLst/>
                        <a:highlight>
                          <a:srgbClr val="FFFF00"/>
                        </a:highlight>
                        <a:latin typeface="Calibri"/>
                      </a:endParaRPr>
                    </a:p>
                    <a:p>
                      <a:pPr marL="0" marR="0" lvl="0" indent="0" algn="ctr" rtl="0" eaLnBrk="1" fontAlgn="auto" latinLnBrk="0" hangingPunct="1">
                        <a:lnSpc>
                          <a:spcPct val="100000"/>
                        </a:lnSpc>
                        <a:spcBef>
                          <a:spcPts val="0"/>
                        </a:spcBef>
                        <a:spcAft>
                          <a:spcPts val="0"/>
                        </a:spcAft>
                        <a:buClrTx/>
                        <a:buSzTx/>
                        <a:buFontTx/>
                        <a:buNone/>
                      </a:pPr>
                      <a:r>
                        <a:rPr kumimoji="0" lang="en-US" sz="1100" b="0" i="0" u="sng" strike="noStrike" kern="1200" cap="none" spc="0" normalizeH="0" baseline="0" noProof="0" dirty="0">
                          <a:ln>
                            <a:noFill/>
                          </a:ln>
                          <a:solidFill>
                            <a:srgbClr val="0563C1"/>
                          </a:solidFill>
                          <a:effectLst/>
                          <a:uLnTx/>
                          <a:uFillTx/>
                          <a:latin typeface="+mn-lt"/>
                          <a:ea typeface="+mn-ea"/>
                          <a:cs typeface="+mn-cs"/>
                          <a:hlinkClick r:id="rId3"/>
                        </a:rPr>
                        <a:t>MAPS </a:t>
                      </a:r>
                      <a:r>
                        <a:rPr lang="en-US" sz="1100" b="0" i="0" u="sng" strike="noStrike" kern="1200" cap="none" spc="0" normalizeH="0" baseline="0" noProof="0" dirty="0">
                          <a:ln>
                            <a:noFill/>
                          </a:ln>
                          <a:solidFill>
                            <a:srgbClr val="0563C1"/>
                          </a:solidFill>
                          <a:effectLst/>
                          <a:uLnTx/>
                          <a:uFillTx/>
                          <a:latin typeface="+mn-lt"/>
                          <a:ea typeface="+mn-ea"/>
                          <a:cs typeface="+mn-cs"/>
                          <a:hlinkClick r:id="rId3"/>
                        </a:rPr>
                        <a:t>Voucher</a:t>
                      </a:r>
                    </a:p>
                    <a:p>
                      <a:pPr marL="0" marR="0" lvl="0" indent="0" algn="ctr">
                        <a:lnSpc>
                          <a:spcPct val="100000"/>
                        </a:lnSpc>
                        <a:spcBef>
                          <a:spcPts val="0"/>
                        </a:spcBef>
                        <a:spcAft>
                          <a:spcPts val="0"/>
                        </a:spcAft>
                        <a:buClrTx/>
                        <a:buSzTx/>
                        <a:buFontTx/>
                        <a:buNone/>
                      </a:pPr>
                      <a:r>
                        <a:rPr lang="en-US" sz="1100" b="0" i="0" u="sng" strike="noStrike" kern="1200" cap="none" spc="0" normalizeH="0" baseline="0" noProof="0" dirty="0">
                          <a:ln>
                            <a:noFill/>
                          </a:ln>
                          <a:solidFill>
                            <a:srgbClr val="0563C1"/>
                          </a:solidFill>
                          <a:effectLst/>
                          <a:uLnTx/>
                          <a:uFillTx/>
                          <a:latin typeface="+mn-lt"/>
                          <a:ea typeface="+mn-ea"/>
                          <a:cs typeface="+mn-cs"/>
                          <a:hlinkClick r:id="rId3"/>
                        </a:rPr>
                        <a:t>Payment</a:t>
                      </a:r>
                      <a:r>
                        <a:rPr kumimoji="0" lang="en-US" sz="1100" b="0" i="0" u="sng" strike="noStrike" kern="1200" cap="none" spc="0" normalizeH="0" baseline="0" noProof="0" dirty="0">
                          <a:ln>
                            <a:noFill/>
                          </a:ln>
                          <a:solidFill>
                            <a:srgbClr val="0563C1"/>
                          </a:solidFill>
                          <a:effectLst/>
                          <a:uLnTx/>
                          <a:uFillTx/>
                          <a:latin typeface="+mn-lt"/>
                          <a:ea typeface="+mn-ea"/>
                          <a:cs typeface="+mn-cs"/>
                          <a:hlinkClick r:id="rId3"/>
                        </a:rPr>
                        <a:t> </a:t>
                      </a:r>
                      <a:r>
                        <a:rPr lang="en-US" sz="1100" b="0" i="0" u="sng" strike="noStrike" kern="1200" cap="none" spc="0" normalizeH="0" baseline="0" noProof="0" dirty="0">
                          <a:ln>
                            <a:noFill/>
                          </a:ln>
                          <a:solidFill>
                            <a:srgbClr val="0563C1"/>
                          </a:solidFill>
                          <a:effectLst/>
                          <a:uLnTx/>
                          <a:uFillTx/>
                          <a:latin typeface="+mn-lt"/>
                          <a:ea typeface="+mn-ea"/>
                          <a:cs typeface="+mn-cs"/>
                          <a:hlinkClick r:id="rId3"/>
                        </a:rPr>
                        <a:t>Request</a:t>
                      </a:r>
                      <a:endParaRPr kumimoji="0" lang="en-US" sz="1100" b="0" i="0" u="sng" strike="noStrike" kern="1200" cap="none" spc="0" normalizeH="0" baseline="0" noProof="0" dirty="0">
                        <a:ln>
                          <a:noFill/>
                        </a:ln>
                        <a:solidFill>
                          <a:srgbClr val="0563C1"/>
                        </a:solidFill>
                        <a:effectLst/>
                        <a:uLnTx/>
                        <a:uFillTx/>
                        <a:latin typeface="+mn-lt"/>
                        <a:ea typeface="+mn-ea"/>
                        <a:cs typeface="+mn-cs"/>
                      </a:endParaRP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a:txBody>
                    <a:bodyPr/>
                    <a:lstStyle/>
                    <a:p>
                      <a:pPr lvl="0" algn="ctr">
                        <a:buNone/>
                      </a:pPr>
                      <a:r>
                        <a:rPr lang="en-US" sz="1100" b="0" i="0" u="none" strike="noStrike" dirty="0">
                          <a:solidFill>
                            <a:srgbClr val="000000"/>
                          </a:solidFill>
                          <a:effectLst/>
                          <a:latin typeface="Calibri"/>
                        </a:rPr>
                        <a:t>Honorarium: 5312 </a:t>
                      </a:r>
                      <a:endParaRPr lang="en-US" dirty="0"/>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tc>
                  <a:txBody>
                    <a:bodyPr/>
                    <a:lstStyle/>
                    <a:p>
                      <a:pPr lvl="0" algn="ctr">
                        <a:buNone/>
                      </a:pPr>
                      <a:r>
                        <a:rPr lang="en-US" sz="1100" b="0" i="0" u="none" strike="noStrike" dirty="0">
                          <a:solidFill>
                            <a:srgbClr val="000000"/>
                          </a:solidFill>
                          <a:effectLst/>
                          <a:latin typeface="Calibri"/>
                        </a:rPr>
                        <a:t>May not be receiving a salary/wage from Mines. </a:t>
                      </a:r>
                      <a:br>
                        <a:rPr lang="en-US" sz="1100" b="0" i="0" u="none" strike="noStrike" dirty="0">
                          <a:solidFill>
                            <a:srgbClr val="000000"/>
                          </a:solidFill>
                          <a:effectLst/>
                          <a:latin typeface="Calibri"/>
                        </a:rPr>
                      </a:b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There must not be an expectation of payment. Service is voluntary and there is no negotiated services or price. If a negotiated service &amp; price exist, then the scope is an independent contractor. The appropriate procurement procedures must be followed. </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alpha val="34902"/>
                      </a:srgbClr>
                    </a:solidFill>
                  </a:tcPr>
                </a:tc>
                <a:extLst>
                  <a:ext uri="{0D108BD9-81ED-4DB2-BD59-A6C34878D82A}">
                    <a16:rowId xmlns:a16="http://schemas.microsoft.com/office/drawing/2014/main" val="1833960093"/>
                  </a:ext>
                </a:extLst>
              </a:tr>
            </a:tbl>
          </a:graphicData>
        </a:graphic>
      </p:graphicFrame>
    </p:spTree>
    <p:extLst>
      <p:ext uri="{BB962C8B-B14F-4D97-AF65-F5344CB8AC3E}">
        <p14:creationId xmlns:p14="http://schemas.microsoft.com/office/powerpoint/2010/main" val="939567601"/>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732D-ED08-41EA-810E-8A853F90C80C}"/>
              </a:ext>
            </a:extLst>
          </p:cNvPr>
          <p:cNvSpPr>
            <a:spLocks noGrp="1"/>
          </p:cNvSpPr>
          <p:nvPr>
            <p:ph type="title"/>
          </p:nvPr>
        </p:nvSpPr>
        <p:spPr>
          <a:xfrm>
            <a:off x="831851" y="312740"/>
            <a:ext cx="10515600" cy="609071"/>
          </a:xfrm>
        </p:spPr>
        <p:txBody>
          <a:bodyPr>
            <a:normAutofit fontScale="90000"/>
          </a:bodyPr>
          <a:lstStyle/>
          <a:p>
            <a:pPr algn="ctr"/>
            <a:r>
              <a:rPr lang="en-US" dirty="0">
                <a:solidFill>
                  <a:srgbClr val="DD5F36"/>
                </a:solidFill>
                <a:latin typeface="Arial"/>
                <a:cs typeface="Arial"/>
              </a:rPr>
              <a:t>Common Scenarios</a:t>
            </a:r>
            <a:endParaRPr lang="en-US" dirty="0">
              <a:solidFill>
                <a:srgbClr val="DD5F36"/>
              </a:solidFill>
            </a:endParaRPr>
          </a:p>
        </p:txBody>
      </p:sp>
      <p:sp>
        <p:nvSpPr>
          <p:cNvPr id="3" name="Text Placeholder 2">
            <a:extLst>
              <a:ext uri="{FF2B5EF4-FFF2-40B4-BE49-F238E27FC236}">
                <a16:creationId xmlns:a16="http://schemas.microsoft.com/office/drawing/2014/main" id="{7CAEA554-B323-4220-B9FF-005C35E670A1}"/>
              </a:ext>
            </a:extLst>
          </p:cNvPr>
          <p:cNvSpPr>
            <a:spLocks noGrp="1"/>
          </p:cNvSpPr>
          <p:nvPr>
            <p:ph type="body" idx="1"/>
          </p:nvPr>
        </p:nvSpPr>
        <p:spPr>
          <a:xfrm>
            <a:off x="831851" y="1846265"/>
            <a:ext cx="10515600" cy="3852862"/>
          </a:xfrm>
        </p:spPr>
        <p:txBody>
          <a:bodyPr vert="horz" lIns="91440" tIns="45720" rIns="91440" bIns="45720" rtlCol="0" anchor="t">
            <a:noAutofit/>
          </a:bodyPr>
          <a:lstStyle/>
          <a:p>
            <a:r>
              <a:rPr lang="en-US" sz="3600" dirty="0">
                <a:solidFill>
                  <a:schemeClr val="tx1"/>
                </a:solidFill>
                <a:latin typeface="Arial"/>
                <a:cs typeface="Arial"/>
              </a:rPr>
              <a:t>5. May is paid a RA salary on an NSF grant. The NSF grant also has a participant support budget. Part of May's role is to assist in coordinating a workshop related to the participant support fund.</a:t>
            </a:r>
            <a:endParaRPr lang="en-US" sz="3600" dirty="0">
              <a:solidFill>
                <a:schemeClr val="tx1"/>
              </a:solidFill>
            </a:endParaRPr>
          </a:p>
          <a:p>
            <a:endParaRPr lang="en-US" sz="3600" dirty="0">
              <a:solidFill>
                <a:schemeClr val="tx1"/>
              </a:solidFill>
              <a:latin typeface="Arial"/>
              <a:cs typeface="Arial"/>
            </a:endParaRPr>
          </a:p>
          <a:p>
            <a:r>
              <a:rPr lang="en-US" sz="3600" dirty="0">
                <a:solidFill>
                  <a:schemeClr val="tx1"/>
                </a:solidFill>
                <a:latin typeface="Arial"/>
                <a:cs typeface="Arial"/>
              </a:rPr>
              <a:t>Is May eligible to receive payment from the participant support budget?</a:t>
            </a:r>
            <a:endParaRPr lang="en-US" sz="3600" dirty="0">
              <a:solidFill>
                <a:schemeClr val="tx1"/>
              </a:solidFill>
            </a:endParaRPr>
          </a:p>
        </p:txBody>
      </p:sp>
    </p:spTree>
    <p:extLst>
      <p:ext uri="{BB962C8B-B14F-4D97-AF65-F5344CB8AC3E}">
        <p14:creationId xmlns:p14="http://schemas.microsoft.com/office/powerpoint/2010/main" val="1625113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056F-B61C-47C6-8CF7-E90934AA1A7A}"/>
              </a:ext>
            </a:extLst>
          </p:cNvPr>
          <p:cNvSpPr>
            <a:spLocks noGrp="1"/>
          </p:cNvSpPr>
          <p:nvPr>
            <p:ph type="title"/>
          </p:nvPr>
        </p:nvSpPr>
        <p:spPr>
          <a:xfrm>
            <a:off x="882651" y="185740"/>
            <a:ext cx="10515600" cy="905404"/>
          </a:xfrm>
        </p:spPr>
        <p:txBody>
          <a:bodyPr/>
          <a:lstStyle/>
          <a:p>
            <a:pPr algn="ctr"/>
            <a:r>
              <a:rPr lang="en-US" dirty="0">
                <a:latin typeface="Arial"/>
                <a:cs typeface="Arial"/>
              </a:rPr>
              <a:t>Common Scenarios</a:t>
            </a:r>
            <a:endParaRPr lang="en-US" dirty="0"/>
          </a:p>
        </p:txBody>
      </p:sp>
      <p:sp>
        <p:nvSpPr>
          <p:cNvPr id="3" name="Text Placeholder 2">
            <a:extLst>
              <a:ext uri="{FF2B5EF4-FFF2-40B4-BE49-F238E27FC236}">
                <a16:creationId xmlns:a16="http://schemas.microsoft.com/office/drawing/2014/main" id="{71D7B24F-35A7-4C6C-B813-60E4BEB685A3}"/>
              </a:ext>
            </a:extLst>
          </p:cNvPr>
          <p:cNvSpPr>
            <a:spLocks noGrp="1"/>
          </p:cNvSpPr>
          <p:nvPr>
            <p:ph type="body" idx="1"/>
          </p:nvPr>
        </p:nvSpPr>
        <p:spPr>
          <a:xfrm>
            <a:off x="882651" y="1829332"/>
            <a:ext cx="10515600" cy="3882495"/>
          </a:xfrm>
        </p:spPr>
        <p:txBody>
          <a:bodyPr vert="horz" lIns="91440" tIns="45720" rIns="91440" bIns="45720" rtlCol="0" anchor="t">
            <a:normAutofit lnSpcReduction="10000"/>
          </a:bodyPr>
          <a:lstStyle/>
          <a:p>
            <a:r>
              <a:rPr lang="en-US" i="1" dirty="0">
                <a:solidFill>
                  <a:schemeClr val="accent4"/>
                </a:solidFill>
                <a:latin typeface="Arial"/>
                <a:cs typeface="Arial"/>
              </a:rPr>
              <a:t>Answer to #5:</a:t>
            </a:r>
            <a:endParaRPr lang="en-US" dirty="0">
              <a:solidFill>
                <a:schemeClr val="accent4"/>
              </a:solidFill>
            </a:endParaRPr>
          </a:p>
          <a:p>
            <a:endParaRPr lang="en-US" i="1" dirty="0">
              <a:solidFill>
                <a:schemeClr val="accent4"/>
              </a:solidFill>
              <a:latin typeface="Arial"/>
              <a:cs typeface="Arial"/>
            </a:endParaRPr>
          </a:p>
          <a:p>
            <a:r>
              <a:rPr lang="en-US" sz="3200" i="1" dirty="0">
                <a:solidFill>
                  <a:schemeClr val="accent4"/>
                </a:solidFill>
                <a:latin typeface="Arial"/>
                <a:cs typeface="Arial"/>
              </a:rPr>
              <a:t>No. May cannot be paid a stipend from the Participant Support budget because she is already receiving a RA Salary from the NSF Grant (primary). </a:t>
            </a:r>
          </a:p>
          <a:p>
            <a:endParaRPr lang="en-US" sz="3200" i="1" dirty="0">
              <a:solidFill>
                <a:schemeClr val="accent4"/>
              </a:solidFill>
              <a:latin typeface="Arial"/>
              <a:cs typeface="Arial"/>
            </a:endParaRPr>
          </a:p>
          <a:p>
            <a:r>
              <a:rPr lang="en-US" sz="3200" i="1" dirty="0">
                <a:solidFill>
                  <a:schemeClr val="accent4"/>
                </a:solidFill>
                <a:latin typeface="Arial"/>
                <a:cs typeface="Arial"/>
              </a:rPr>
              <a:t>The participant support budget are funds allocated to participant support costs.</a:t>
            </a:r>
            <a:endParaRPr lang="en-US" dirty="0">
              <a:solidFill>
                <a:schemeClr val="accent4"/>
              </a:solidFill>
            </a:endParaRPr>
          </a:p>
        </p:txBody>
      </p:sp>
    </p:spTree>
    <p:extLst>
      <p:ext uri="{BB962C8B-B14F-4D97-AF65-F5344CB8AC3E}">
        <p14:creationId xmlns:p14="http://schemas.microsoft.com/office/powerpoint/2010/main" val="3972516031"/>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F18508-E972-4EF7-A0DE-AADFC01E5539}"/>
              </a:ext>
            </a:extLst>
          </p:cNvPr>
          <p:cNvSpPr>
            <a:spLocks noGrp="1"/>
          </p:cNvSpPr>
          <p:nvPr>
            <p:ph type="body" idx="1"/>
          </p:nvPr>
        </p:nvSpPr>
        <p:spPr>
          <a:xfrm>
            <a:off x="831851" y="1535115"/>
            <a:ext cx="10515600" cy="4364037"/>
          </a:xfrm>
        </p:spPr>
        <p:txBody>
          <a:bodyPr vert="horz" lIns="91440" tIns="45720" rIns="91440" bIns="45720" rtlCol="0" anchor="t">
            <a:normAutofit/>
          </a:bodyPr>
          <a:lstStyle/>
          <a:p>
            <a:r>
              <a:rPr lang="en-US" sz="3600" dirty="0">
                <a:solidFill>
                  <a:schemeClr val="tx2"/>
                </a:solidFill>
                <a:latin typeface="Arial"/>
                <a:cs typeface="Arial"/>
              </a:rPr>
              <a:t>6. Professor Li from CU has been invited to speak at a workshop funded by a grant. After the presentation, our department would like to pay Professor Li an honorarium of $500.</a:t>
            </a:r>
            <a:endParaRPr lang="en-US" sz="3600" dirty="0">
              <a:solidFill>
                <a:schemeClr val="tx2"/>
              </a:solidFill>
            </a:endParaRPr>
          </a:p>
          <a:p>
            <a:endParaRPr lang="en-US" sz="3600" dirty="0">
              <a:solidFill>
                <a:schemeClr val="tx2"/>
              </a:solidFill>
              <a:latin typeface="Arial"/>
              <a:cs typeface="Arial"/>
            </a:endParaRPr>
          </a:p>
          <a:p>
            <a:r>
              <a:rPr lang="en-US" sz="3600" dirty="0">
                <a:solidFill>
                  <a:schemeClr val="tx2"/>
                </a:solidFill>
                <a:latin typeface="Arial"/>
                <a:cs typeface="Arial"/>
              </a:rPr>
              <a:t>Can we use the participant support budget to pay for this honorarium?</a:t>
            </a:r>
            <a:endParaRPr lang="en-US" sz="3600" dirty="0">
              <a:solidFill>
                <a:schemeClr val="tx2"/>
              </a:solidFill>
            </a:endParaRPr>
          </a:p>
        </p:txBody>
      </p:sp>
      <p:sp>
        <p:nvSpPr>
          <p:cNvPr id="5" name="Title 1">
            <a:extLst>
              <a:ext uri="{FF2B5EF4-FFF2-40B4-BE49-F238E27FC236}">
                <a16:creationId xmlns:a16="http://schemas.microsoft.com/office/drawing/2014/main" id="{0C4DF89F-B231-4A52-9BEE-98F345D1374C}"/>
              </a:ext>
            </a:extLst>
          </p:cNvPr>
          <p:cNvSpPr txBox="1">
            <a:spLocks/>
          </p:cNvSpPr>
          <p:nvPr/>
        </p:nvSpPr>
        <p:spPr>
          <a:xfrm>
            <a:off x="831851" y="312740"/>
            <a:ext cx="10515600" cy="609071"/>
          </a:xfrm>
          <a:prstGeom prst="rect">
            <a:avLst/>
          </a:prstGeom>
        </p:spPr>
        <p:txBody>
          <a:bodyPr vert="horz" lIns="91440" tIns="45720" rIns="91440" bIns="45720" rtlCol="0" anchor="b">
            <a:normAutofit fontScale="90000" lnSpcReduction="10000"/>
          </a:bodyPr>
          <a:lstStyle>
            <a:lvl1pPr algn="l" defTabSz="914377" rtl="0" eaLnBrk="1" latinLnBrk="0" hangingPunct="1">
              <a:lnSpc>
                <a:spcPct val="90000"/>
              </a:lnSpc>
              <a:spcBef>
                <a:spcPct val="0"/>
              </a:spcBef>
              <a:buNone/>
              <a:defRPr sz="44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pPr algn="ctr"/>
            <a:r>
              <a:rPr lang="en-US" dirty="0">
                <a:solidFill>
                  <a:srgbClr val="DD5F36"/>
                </a:solidFill>
                <a:latin typeface="Arial"/>
                <a:cs typeface="Arial"/>
              </a:rPr>
              <a:t>Common Scenarios</a:t>
            </a:r>
            <a:endParaRPr lang="en-US" dirty="0">
              <a:solidFill>
                <a:srgbClr val="DD5F36"/>
              </a:solidFill>
            </a:endParaRPr>
          </a:p>
        </p:txBody>
      </p:sp>
    </p:spTree>
    <p:extLst>
      <p:ext uri="{BB962C8B-B14F-4D97-AF65-F5344CB8AC3E}">
        <p14:creationId xmlns:p14="http://schemas.microsoft.com/office/powerpoint/2010/main" val="1525810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793AC2-E6FA-4AA7-BAC1-ED572F5D0B03}"/>
              </a:ext>
            </a:extLst>
          </p:cNvPr>
          <p:cNvSpPr>
            <a:spLocks noGrp="1"/>
          </p:cNvSpPr>
          <p:nvPr>
            <p:ph type="body" idx="1"/>
          </p:nvPr>
        </p:nvSpPr>
        <p:spPr>
          <a:xfrm>
            <a:off x="831851" y="1084265"/>
            <a:ext cx="10515600" cy="5005387"/>
          </a:xfrm>
        </p:spPr>
        <p:txBody>
          <a:bodyPr vert="horz" lIns="91440" tIns="45720" rIns="91440" bIns="45720" rtlCol="0" anchor="t">
            <a:normAutofit/>
          </a:bodyPr>
          <a:lstStyle/>
          <a:p>
            <a:endParaRPr lang="en-US" i="1" dirty="0">
              <a:solidFill>
                <a:schemeClr val="accent4"/>
              </a:solidFill>
              <a:latin typeface="Arial"/>
              <a:cs typeface="Arial"/>
            </a:endParaRPr>
          </a:p>
          <a:p>
            <a:r>
              <a:rPr lang="en-US" i="1" dirty="0">
                <a:solidFill>
                  <a:schemeClr val="accent4"/>
                </a:solidFill>
                <a:latin typeface="Arial"/>
                <a:cs typeface="Arial"/>
              </a:rPr>
              <a:t>Answer to #6:</a:t>
            </a:r>
            <a:endParaRPr lang="en-US" dirty="0">
              <a:solidFill>
                <a:schemeClr val="accent4"/>
              </a:solidFill>
            </a:endParaRPr>
          </a:p>
          <a:p>
            <a:endParaRPr lang="en-US" i="1" dirty="0">
              <a:solidFill>
                <a:schemeClr val="accent4"/>
              </a:solidFill>
              <a:latin typeface="Arial"/>
              <a:cs typeface="Arial"/>
            </a:endParaRPr>
          </a:p>
          <a:p>
            <a:r>
              <a:rPr lang="en-US" sz="3200" i="1" dirty="0">
                <a:solidFill>
                  <a:schemeClr val="accent4"/>
                </a:solidFill>
                <a:latin typeface="Arial"/>
                <a:cs typeface="Arial"/>
              </a:rPr>
              <a:t>No. Honoraria expenses to pay for speakers presenting at a workshop are not allowable as participant support costs.</a:t>
            </a:r>
            <a:endParaRPr lang="en-US" sz="3200" i="1" dirty="0">
              <a:solidFill>
                <a:schemeClr val="accent4"/>
              </a:solidFill>
            </a:endParaRPr>
          </a:p>
          <a:p>
            <a:endParaRPr lang="en-US" sz="3200" i="1" dirty="0">
              <a:solidFill>
                <a:schemeClr val="accent4"/>
              </a:solidFill>
              <a:latin typeface="Arial"/>
              <a:cs typeface="Arial"/>
            </a:endParaRPr>
          </a:p>
          <a:p>
            <a:r>
              <a:rPr lang="en-US" sz="3200" i="1" dirty="0">
                <a:solidFill>
                  <a:schemeClr val="accent4"/>
                </a:solidFill>
                <a:latin typeface="Arial"/>
                <a:cs typeface="Arial"/>
              </a:rPr>
              <a:t>This can be budgeted and charged as a direct cost item on the primary award.</a:t>
            </a:r>
            <a:endParaRPr lang="en-US" sz="3200" i="1" dirty="0">
              <a:solidFill>
                <a:schemeClr val="accent4"/>
              </a:solidFill>
            </a:endParaRPr>
          </a:p>
        </p:txBody>
      </p:sp>
      <p:sp>
        <p:nvSpPr>
          <p:cNvPr id="5" name="Title 1">
            <a:extLst>
              <a:ext uri="{FF2B5EF4-FFF2-40B4-BE49-F238E27FC236}">
                <a16:creationId xmlns:a16="http://schemas.microsoft.com/office/drawing/2014/main" id="{BA1C9A73-91D6-4E21-8123-5C8E500D5653}"/>
              </a:ext>
            </a:extLst>
          </p:cNvPr>
          <p:cNvSpPr txBox="1">
            <a:spLocks/>
          </p:cNvSpPr>
          <p:nvPr/>
        </p:nvSpPr>
        <p:spPr>
          <a:xfrm>
            <a:off x="831851" y="312740"/>
            <a:ext cx="10515600" cy="609071"/>
          </a:xfrm>
          <a:prstGeom prst="rect">
            <a:avLst/>
          </a:prstGeom>
        </p:spPr>
        <p:txBody>
          <a:bodyPr vert="horz" lIns="91440" tIns="45720" rIns="91440" bIns="45720" rtlCol="0" anchor="b">
            <a:normAutofit fontScale="90000" lnSpcReduction="10000"/>
          </a:bodyPr>
          <a:lstStyle>
            <a:lvl1pPr algn="l" defTabSz="914377" rtl="0" eaLnBrk="1" latinLnBrk="0" hangingPunct="1">
              <a:lnSpc>
                <a:spcPct val="90000"/>
              </a:lnSpc>
              <a:spcBef>
                <a:spcPct val="0"/>
              </a:spcBef>
              <a:buNone/>
              <a:defRPr sz="44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pPr algn="ctr"/>
            <a:r>
              <a:rPr lang="en-US" dirty="0">
                <a:latin typeface="Arial"/>
                <a:cs typeface="Arial"/>
              </a:rPr>
              <a:t>Common Scenarios</a:t>
            </a:r>
            <a:endParaRPr lang="en-US" dirty="0"/>
          </a:p>
        </p:txBody>
      </p:sp>
    </p:spTree>
    <p:extLst>
      <p:ext uri="{BB962C8B-B14F-4D97-AF65-F5344CB8AC3E}">
        <p14:creationId xmlns:p14="http://schemas.microsoft.com/office/powerpoint/2010/main" val="161687005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A8FB4D-0C09-4E4D-93C0-EC2DD2C334C3}"/>
              </a:ext>
            </a:extLst>
          </p:cNvPr>
          <p:cNvSpPr txBox="1">
            <a:spLocks/>
          </p:cNvSpPr>
          <p:nvPr/>
        </p:nvSpPr>
        <p:spPr>
          <a:xfrm>
            <a:off x="431801" y="294323"/>
            <a:ext cx="10515600" cy="732153"/>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44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pPr>
              <a:spcAft>
                <a:spcPts val="600"/>
              </a:spcAft>
            </a:pPr>
            <a:r>
              <a:rPr lang="en-US" b="1" i="0" kern="1200" dirty="0">
                <a:solidFill>
                  <a:srgbClr val="21314D"/>
                </a:solidFill>
                <a:latin typeface="Arial"/>
                <a:cs typeface="Arial"/>
              </a:rPr>
              <a:t>Employees vs Non-Employees</a:t>
            </a:r>
            <a:br>
              <a:rPr lang="en-US" sz="2200" b="1" i="0" kern="1200" dirty="0">
                <a:latin typeface="Arial" panose="020B0604020202020204" pitchFamily="34" charset="0"/>
                <a:ea typeface="Arial" panose="020B0604020202020204" pitchFamily="34" charset="0"/>
                <a:cs typeface="Arial" panose="020B0604020202020204" pitchFamily="34" charset="0"/>
              </a:rPr>
            </a:br>
            <a:r>
              <a:rPr lang="en-US" sz="2200" b="1" i="0" kern="1200" dirty="0">
                <a:solidFill>
                  <a:srgbClr val="21314D"/>
                </a:solidFill>
                <a:latin typeface="Arial"/>
                <a:cs typeface="Arial"/>
              </a:rPr>
              <a:t> </a:t>
            </a:r>
            <a:endParaRPr lang="en-US" dirty="0"/>
          </a:p>
        </p:txBody>
      </p:sp>
      <p:graphicFrame>
        <p:nvGraphicFramePr>
          <p:cNvPr id="5" name="Content Placeholder 3">
            <a:extLst>
              <a:ext uri="{FF2B5EF4-FFF2-40B4-BE49-F238E27FC236}">
                <a16:creationId xmlns:a16="http://schemas.microsoft.com/office/drawing/2014/main" id="{DA00D9BA-A81A-451C-AF2B-47D6F4603B48}"/>
              </a:ext>
            </a:extLst>
          </p:cNvPr>
          <p:cNvGraphicFramePr>
            <a:graphicFrameLocks/>
          </p:cNvGraphicFramePr>
          <p:nvPr>
            <p:extLst>
              <p:ext uri="{D42A27DB-BD31-4B8C-83A1-F6EECF244321}">
                <p14:modId xmlns:p14="http://schemas.microsoft.com/office/powerpoint/2010/main" val="137106642"/>
              </p:ext>
            </p:extLst>
          </p:nvPr>
        </p:nvGraphicFramePr>
        <p:xfrm>
          <a:off x="431801" y="1229360"/>
          <a:ext cx="11455400" cy="4603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6954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F7F543-6C61-4458-873A-B65BBD4D2992}"/>
              </a:ext>
            </a:extLst>
          </p:cNvPr>
          <p:cNvSpPr>
            <a:spLocks noGrp="1"/>
          </p:cNvSpPr>
          <p:nvPr>
            <p:ph type="body" idx="1"/>
          </p:nvPr>
        </p:nvSpPr>
        <p:spPr>
          <a:xfrm>
            <a:off x="1204384" y="1710798"/>
            <a:ext cx="10515600" cy="2995612"/>
          </a:xfrm>
        </p:spPr>
        <p:txBody>
          <a:bodyPr vert="horz" lIns="91440" tIns="45720" rIns="91440" bIns="45720" rtlCol="0" anchor="t">
            <a:noAutofit/>
          </a:bodyPr>
          <a:lstStyle/>
          <a:p>
            <a:r>
              <a:rPr lang="en-US" sz="3600" dirty="0">
                <a:solidFill>
                  <a:schemeClr val="tx1"/>
                </a:solidFill>
                <a:latin typeface="Arial"/>
                <a:cs typeface="Arial"/>
              </a:rPr>
              <a:t>7. Arjun is a MINES student who is a part of the NSF Research Experiences for Undergraduates program. To pay him on the project, should the department set him up as an hourly student employee?</a:t>
            </a:r>
            <a:endParaRPr lang="en-US" sz="3600" dirty="0">
              <a:solidFill>
                <a:schemeClr val="tx1"/>
              </a:solidFill>
            </a:endParaRPr>
          </a:p>
        </p:txBody>
      </p:sp>
      <p:sp>
        <p:nvSpPr>
          <p:cNvPr id="6" name="Title 1">
            <a:extLst>
              <a:ext uri="{FF2B5EF4-FFF2-40B4-BE49-F238E27FC236}">
                <a16:creationId xmlns:a16="http://schemas.microsoft.com/office/drawing/2014/main" id="{ED432170-49CD-46EC-8A10-216857BC114C}"/>
              </a:ext>
            </a:extLst>
          </p:cNvPr>
          <p:cNvSpPr txBox="1">
            <a:spLocks/>
          </p:cNvSpPr>
          <p:nvPr/>
        </p:nvSpPr>
        <p:spPr>
          <a:xfrm>
            <a:off x="831851" y="312740"/>
            <a:ext cx="10515600" cy="609071"/>
          </a:xfrm>
          <a:prstGeom prst="rect">
            <a:avLst/>
          </a:prstGeom>
        </p:spPr>
        <p:txBody>
          <a:bodyPr vert="horz" lIns="91440" tIns="45720" rIns="91440" bIns="45720" rtlCol="0" anchor="b">
            <a:normAutofit fontScale="90000" lnSpcReduction="10000"/>
          </a:bodyPr>
          <a:lstStyle>
            <a:lvl1pPr algn="l" defTabSz="914377" rtl="0" eaLnBrk="1" latinLnBrk="0" hangingPunct="1">
              <a:lnSpc>
                <a:spcPct val="90000"/>
              </a:lnSpc>
              <a:spcBef>
                <a:spcPct val="0"/>
              </a:spcBef>
              <a:buNone/>
              <a:defRPr sz="44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pPr algn="ctr"/>
            <a:r>
              <a:rPr lang="en-US" dirty="0">
                <a:solidFill>
                  <a:srgbClr val="DD5F36"/>
                </a:solidFill>
                <a:latin typeface="Arial"/>
                <a:cs typeface="Arial"/>
              </a:rPr>
              <a:t>Common Scenarios</a:t>
            </a:r>
            <a:endParaRPr lang="en-US" dirty="0">
              <a:solidFill>
                <a:srgbClr val="DD5F36"/>
              </a:solidFill>
            </a:endParaRPr>
          </a:p>
        </p:txBody>
      </p:sp>
    </p:spTree>
    <p:extLst>
      <p:ext uri="{BB962C8B-B14F-4D97-AF65-F5344CB8AC3E}">
        <p14:creationId xmlns:p14="http://schemas.microsoft.com/office/powerpoint/2010/main" val="2609741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F6E21A-A18F-411C-BD90-896DA8C06101}"/>
              </a:ext>
            </a:extLst>
          </p:cNvPr>
          <p:cNvSpPr>
            <a:spLocks noGrp="1"/>
          </p:cNvSpPr>
          <p:nvPr>
            <p:ph type="body" idx="1"/>
          </p:nvPr>
        </p:nvSpPr>
        <p:spPr>
          <a:xfrm>
            <a:off x="831851" y="1566866"/>
            <a:ext cx="10982325" cy="3582987"/>
          </a:xfrm>
        </p:spPr>
        <p:txBody>
          <a:bodyPr vert="horz" lIns="91440" tIns="45720" rIns="91440" bIns="45720" rtlCol="0" anchor="t">
            <a:normAutofit/>
          </a:bodyPr>
          <a:lstStyle/>
          <a:p>
            <a:r>
              <a:rPr lang="en-US" i="1" dirty="0">
                <a:solidFill>
                  <a:schemeClr val="accent4"/>
                </a:solidFill>
                <a:latin typeface="Arial"/>
                <a:cs typeface="Arial"/>
              </a:rPr>
              <a:t>Answer to #7:</a:t>
            </a:r>
            <a:endParaRPr lang="en-US" i="1" dirty="0">
              <a:solidFill>
                <a:schemeClr val="accent4"/>
              </a:solidFill>
            </a:endParaRPr>
          </a:p>
          <a:p>
            <a:endParaRPr lang="en-US" sz="2800" i="1" dirty="0">
              <a:solidFill>
                <a:schemeClr val="accent4"/>
              </a:solidFill>
              <a:latin typeface="Arial"/>
              <a:cs typeface="Arial"/>
            </a:endParaRPr>
          </a:p>
          <a:p>
            <a:r>
              <a:rPr lang="en-US" sz="3200" i="1" dirty="0">
                <a:solidFill>
                  <a:schemeClr val="accent4"/>
                </a:solidFill>
                <a:latin typeface="Arial"/>
                <a:cs typeface="Arial"/>
              </a:rPr>
              <a:t>No. The department should complete the MAPS "Student Participant Agreement and Payment Request Form" and submit the form to MAPS using account code 5582 "REU Stipend". The form will route to ORA for approval.</a:t>
            </a:r>
            <a:endParaRPr lang="en-US" sz="3200" i="1" dirty="0">
              <a:solidFill>
                <a:schemeClr val="accent4"/>
              </a:solidFill>
            </a:endParaRPr>
          </a:p>
        </p:txBody>
      </p:sp>
      <p:sp>
        <p:nvSpPr>
          <p:cNvPr id="5" name="Title 1">
            <a:extLst>
              <a:ext uri="{FF2B5EF4-FFF2-40B4-BE49-F238E27FC236}">
                <a16:creationId xmlns:a16="http://schemas.microsoft.com/office/drawing/2014/main" id="{B2F4B0E4-EE96-480C-98F7-278FF53029D2}"/>
              </a:ext>
            </a:extLst>
          </p:cNvPr>
          <p:cNvSpPr txBox="1">
            <a:spLocks/>
          </p:cNvSpPr>
          <p:nvPr/>
        </p:nvSpPr>
        <p:spPr>
          <a:xfrm>
            <a:off x="831851" y="312740"/>
            <a:ext cx="10515600" cy="609071"/>
          </a:xfrm>
          <a:prstGeom prst="rect">
            <a:avLst/>
          </a:prstGeom>
        </p:spPr>
        <p:txBody>
          <a:bodyPr vert="horz" lIns="91440" tIns="45720" rIns="91440" bIns="45720" rtlCol="0" anchor="b">
            <a:normAutofit fontScale="90000" lnSpcReduction="10000"/>
          </a:bodyPr>
          <a:lstStyle>
            <a:lvl1pPr algn="l" defTabSz="914377" rtl="0" eaLnBrk="1" latinLnBrk="0" hangingPunct="1">
              <a:lnSpc>
                <a:spcPct val="90000"/>
              </a:lnSpc>
              <a:spcBef>
                <a:spcPct val="0"/>
              </a:spcBef>
              <a:buNone/>
              <a:defRPr sz="4400" b="1" i="0" kern="1200">
                <a:solidFill>
                  <a:srgbClr val="263F6A"/>
                </a:solidFill>
                <a:latin typeface="Arial" panose="020B0604020202020204" pitchFamily="34" charset="0"/>
                <a:ea typeface="Arial" panose="020B0604020202020204" pitchFamily="34" charset="0"/>
                <a:cs typeface="Arial" panose="020B0604020202020204" pitchFamily="34" charset="0"/>
              </a:defRPr>
            </a:lvl1pPr>
          </a:lstStyle>
          <a:p>
            <a:pPr algn="ctr"/>
            <a:r>
              <a:rPr lang="en-US" dirty="0">
                <a:latin typeface="Arial"/>
                <a:cs typeface="Arial"/>
              </a:rPr>
              <a:t>Common Scenarios</a:t>
            </a:r>
            <a:endParaRPr lang="en-US" dirty="0"/>
          </a:p>
        </p:txBody>
      </p:sp>
    </p:spTree>
    <p:extLst>
      <p:ext uri="{BB962C8B-B14F-4D97-AF65-F5344CB8AC3E}">
        <p14:creationId xmlns:p14="http://schemas.microsoft.com/office/powerpoint/2010/main" val="1097261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curtains"/>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5F69-4567-434E-A4AA-99DD51A94E33}"/>
              </a:ext>
            </a:extLst>
          </p:cNvPr>
          <p:cNvSpPr>
            <a:spLocks noGrp="1"/>
          </p:cNvSpPr>
          <p:nvPr>
            <p:ph type="title"/>
          </p:nvPr>
        </p:nvSpPr>
        <p:spPr>
          <a:xfrm>
            <a:off x="840318" y="507473"/>
            <a:ext cx="10515600" cy="693737"/>
          </a:xfrm>
        </p:spPr>
        <p:txBody>
          <a:bodyPr>
            <a:normAutofit fontScale="90000"/>
          </a:bodyPr>
          <a:lstStyle/>
          <a:p>
            <a:pPr algn="ctr"/>
            <a:r>
              <a:rPr lang="en-US" dirty="0">
                <a:latin typeface="Arial"/>
                <a:cs typeface="Arial"/>
              </a:rPr>
              <a:t>Conclusion:</a:t>
            </a:r>
            <a:endParaRPr lang="en-US" dirty="0"/>
          </a:p>
        </p:txBody>
      </p:sp>
      <p:sp>
        <p:nvSpPr>
          <p:cNvPr id="3" name="Text Placeholder 2">
            <a:extLst>
              <a:ext uri="{FF2B5EF4-FFF2-40B4-BE49-F238E27FC236}">
                <a16:creationId xmlns:a16="http://schemas.microsoft.com/office/drawing/2014/main" id="{75822A8B-98C8-4EE8-9FD0-D5312DA95456}"/>
              </a:ext>
            </a:extLst>
          </p:cNvPr>
          <p:cNvSpPr>
            <a:spLocks noGrp="1"/>
          </p:cNvSpPr>
          <p:nvPr>
            <p:ph type="body" idx="1"/>
          </p:nvPr>
        </p:nvSpPr>
        <p:spPr>
          <a:xfrm>
            <a:off x="891118" y="1295931"/>
            <a:ext cx="10515600" cy="695854"/>
          </a:xfrm>
        </p:spPr>
        <p:txBody>
          <a:bodyPr vert="horz" lIns="91440" tIns="45720" rIns="91440" bIns="45720" rtlCol="0" anchor="t">
            <a:normAutofit/>
          </a:bodyPr>
          <a:lstStyle/>
          <a:p>
            <a:pPr algn="ctr"/>
            <a:r>
              <a:rPr lang="en-US" sz="4400" dirty="0">
                <a:latin typeface="Arial"/>
                <a:cs typeface="Arial"/>
              </a:rPr>
              <a:t>Key Takeaways</a:t>
            </a:r>
            <a:endParaRPr lang="en-US" sz="4400" dirty="0"/>
          </a:p>
        </p:txBody>
      </p:sp>
      <p:sp>
        <p:nvSpPr>
          <p:cNvPr id="11" name="Rectangle: Rounded Corners 10">
            <a:extLst>
              <a:ext uri="{FF2B5EF4-FFF2-40B4-BE49-F238E27FC236}">
                <a16:creationId xmlns:a16="http://schemas.microsoft.com/office/drawing/2014/main" id="{1C7D11F0-2D60-4CA1-B3ED-F39EE0740551}"/>
              </a:ext>
            </a:extLst>
          </p:cNvPr>
          <p:cNvSpPr/>
          <p:nvPr/>
        </p:nvSpPr>
        <p:spPr>
          <a:xfrm>
            <a:off x="558799" y="1947334"/>
            <a:ext cx="3378200" cy="163406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solidFill>
                  <a:schemeClr val="tx1"/>
                </a:solidFill>
                <a:cs typeface="Calibri"/>
              </a:rPr>
              <a:t>Employee vs Non-Employees</a:t>
            </a:r>
            <a:endParaRPr lang="en-US" sz="2800" dirty="0">
              <a:solidFill>
                <a:schemeClr val="tx1"/>
              </a:solidFill>
            </a:endParaRPr>
          </a:p>
        </p:txBody>
      </p:sp>
      <p:sp>
        <p:nvSpPr>
          <p:cNvPr id="12" name="Rectangle: Rounded Corners 11">
            <a:extLst>
              <a:ext uri="{FF2B5EF4-FFF2-40B4-BE49-F238E27FC236}">
                <a16:creationId xmlns:a16="http://schemas.microsoft.com/office/drawing/2014/main" id="{9B1395AC-AFFB-491A-8368-DDBE068312F7}"/>
              </a:ext>
            </a:extLst>
          </p:cNvPr>
          <p:cNvSpPr/>
          <p:nvPr/>
        </p:nvSpPr>
        <p:spPr>
          <a:xfrm>
            <a:off x="4461932" y="1989667"/>
            <a:ext cx="3378200" cy="1634066"/>
          </a:xfrm>
          <a:prstGeom prst="roundRect">
            <a:avLst/>
          </a:prstGeom>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2800" dirty="0">
                <a:solidFill>
                  <a:schemeClr val="tx1"/>
                </a:solidFill>
                <a:cs typeface="Calibri"/>
              </a:rPr>
              <a:t>Tuition Proportionate to </a:t>
            </a:r>
          </a:p>
          <a:p>
            <a:pPr algn="ctr"/>
            <a:r>
              <a:rPr lang="en-US" sz="2800" dirty="0">
                <a:solidFill>
                  <a:schemeClr val="tx1"/>
                </a:solidFill>
                <a:cs typeface="Calibri"/>
              </a:rPr>
              <a:t>RA Pay</a:t>
            </a:r>
          </a:p>
        </p:txBody>
      </p:sp>
      <p:sp>
        <p:nvSpPr>
          <p:cNvPr id="13" name="Rectangle: Rounded Corners 12">
            <a:extLst>
              <a:ext uri="{FF2B5EF4-FFF2-40B4-BE49-F238E27FC236}">
                <a16:creationId xmlns:a16="http://schemas.microsoft.com/office/drawing/2014/main" id="{B2F0E327-64AA-4DBB-8EAB-C9CB01B040C8}"/>
              </a:ext>
            </a:extLst>
          </p:cNvPr>
          <p:cNvSpPr/>
          <p:nvPr/>
        </p:nvSpPr>
        <p:spPr>
          <a:xfrm>
            <a:off x="8127998" y="1947334"/>
            <a:ext cx="3378200" cy="1634066"/>
          </a:xfrm>
          <a:prstGeom prst="roundRect">
            <a:avLst/>
          </a:prstGeom>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2800" dirty="0">
                <a:solidFill>
                  <a:schemeClr val="tx1"/>
                </a:solidFill>
                <a:cs typeface="Calibri"/>
              </a:rPr>
              <a:t>Appropriate Pay Mechanisms</a:t>
            </a:r>
          </a:p>
        </p:txBody>
      </p:sp>
      <p:sp>
        <p:nvSpPr>
          <p:cNvPr id="14" name="Rectangle: Rounded Corners 13">
            <a:extLst>
              <a:ext uri="{FF2B5EF4-FFF2-40B4-BE49-F238E27FC236}">
                <a16:creationId xmlns:a16="http://schemas.microsoft.com/office/drawing/2014/main" id="{906FB48B-038C-4918-978A-BB111D892D03}"/>
              </a:ext>
            </a:extLst>
          </p:cNvPr>
          <p:cNvSpPr/>
          <p:nvPr/>
        </p:nvSpPr>
        <p:spPr>
          <a:xfrm>
            <a:off x="482598" y="3928534"/>
            <a:ext cx="3378200" cy="1634066"/>
          </a:xfrm>
          <a:prstGeom prst="roundRect">
            <a:avLst/>
          </a:prstGeom>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2800" dirty="0">
                <a:solidFill>
                  <a:schemeClr val="tx1"/>
                </a:solidFill>
                <a:cs typeface="Calibri"/>
              </a:rPr>
              <a:t>Allowability on Participant Support &amp; REU grants</a:t>
            </a:r>
          </a:p>
        </p:txBody>
      </p:sp>
      <p:sp>
        <p:nvSpPr>
          <p:cNvPr id="15" name="Rectangle: Rounded Corners 14">
            <a:extLst>
              <a:ext uri="{FF2B5EF4-FFF2-40B4-BE49-F238E27FC236}">
                <a16:creationId xmlns:a16="http://schemas.microsoft.com/office/drawing/2014/main" id="{03CC5B45-C935-4537-B68C-BC31204F94BB}"/>
              </a:ext>
            </a:extLst>
          </p:cNvPr>
          <p:cNvSpPr/>
          <p:nvPr/>
        </p:nvSpPr>
        <p:spPr>
          <a:xfrm>
            <a:off x="4504264" y="3970867"/>
            <a:ext cx="3378200" cy="1634066"/>
          </a:xfrm>
          <a:prstGeom prst="roundRect">
            <a:avLst/>
          </a:prstGeom>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2800" dirty="0">
                <a:solidFill>
                  <a:schemeClr val="tx1"/>
                </a:solidFill>
                <a:cs typeface="Calibri"/>
              </a:rPr>
              <a:t>Appropriate Account Codes</a:t>
            </a:r>
          </a:p>
        </p:txBody>
      </p:sp>
      <p:sp>
        <p:nvSpPr>
          <p:cNvPr id="16" name="Rectangle: Rounded Corners 15">
            <a:extLst>
              <a:ext uri="{FF2B5EF4-FFF2-40B4-BE49-F238E27FC236}">
                <a16:creationId xmlns:a16="http://schemas.microsoft.com/office/drawing/2014/main" id="{D4452FA8-6330-483C-B383-BCAA1EF0A84E}"/>
              </a:ext>
            </a:extLst>
          </p:cNvPr>
          <p:cNvSpPr/>
          <p:nvPr/>
        </p:nvSpPr>
        <p:spPr>
          <a:xfrm>
            <a:off x="8314264" y="3970867"/>
            <a:ext cx="3378200" cy="1634066"/>
          </a:xfrm>
          <a:prstGeom prst="roundRect">
            <a:avLst/>
          </a:prstGeom>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2800" dirty="0">
                <a:solidFill>
                  <a:schemeClr val="tx1"/>
                </a:solidFill>
                <a:cs typeface="Calibri"/>
              </a:rPr>
              <a:t>Tax Implications</a:t>
            </a:r>
          </a:p>
        </p:txBody>
      </p:sp>
    </p:spTree>
    <p:extLst>
      <p:ext uri="{BB962C8B-B14F-4D97-AF65-F5344CB8AC3E}">
        <p14:creationId xmlns:p14="http://schemas.microsoft.com/office/powerpoint/2010/main" val="678498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9F32-322A-46FE-9D87-4F2A0BA3C91B}"/>
              </a:ext>
            </a:extLst>
          </p:cNvPr>
          <p:cNvSpPr>
            <a:spLocks noGrp="1"/>
          </p:cNvSpPr>
          <p:nvPr>
            <p:ph type="title"/>
          </p:nvPr>
        </p:nvSpPr>
        <p:spPr>
          <a:xfrm>
            <a:off x="450058" y="472281"/>
            <a:ext cx="3932237" cy="1600200"/>
          </a:xfrm>
        </p:spPr>
        <p:txBody>
          <a:bodyPr vert="horz" lIns="91440" tIns="45720" rIns="91440" bIns="45720" rtlCol="0" anchor="b">
            <a:normAutofit/>
          </a:bodyPr>
          <a:lstStyle/>
          <a:p>
            <a:r>
              <a:rPr lang="en-US" b="1" i="0" kern="1200" dirty="0">
                <a:latin typeface="Arial" panose="020B0604020202020204" pitchFamily="34" charset="0"/>
                <a:ea typeface="Arial" panose="020B0604020202020204" pitchFamily="34" charset="0"/>
                <a:cs typeface="Arial" panose="020B0604020202020204" pitchFamily="34" charset="0"/>
              </a:rPr>
              <a:t>Resources</a:t>
            </a:r>
          </a:p>
        </p:txBody>
      </p:sp>
      <p:sp>
        <p:nvSpPr>
          <p:cNvPr id="4" name="TextBox 3">
            <a:extLst>
              <a:ext uri="{FF2B5EF4-FFF2-40B4-BE49-F238E27FC236}">
                <a16:creationId xmlns:a16="http://schemas.microsoft.com/office/drawing/2014/main" id="{15CB9886-9AC9-44AE-889F-A245E6B68B93}"/>
              </a:ext>
            </a:extLst>
          </p:cNvPr>
          <p:cNvSpPr txBox="1"/>
          <p:nvPr/>
        </p:nvSpPr>
        <p:spPr>
          <a:xfrm>
            <a:off x="450058" y="2072481"/>
            <a:ext cx="3932237" cy="419258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377">
              <a:lnSpc>
                <a:spcPct val="90000"/>
              </a:lnSpc>
              <a:spcBef>
                <a:spcPts val="1000"/>
              </a:spcBef>
            </a:pPr>
            <a:endParaRPr lang="en-US" sz="2800" dirty="0">
              <a:solidFill>
                <a:schemeClr val="bg1"/>
              </a:solidFill>
              <a:latin typeface="Arial"/>
              <a:ea typeface="Arial" panose="020B0604020202020204" pitchFamily="34" charset="0"/>
              <a:cs typeface="Arial"/>
            </a:endParaRPr>
          </a:p>
          <a:p>
            <a:pPr defTabSz="914377">
              <a:lnSpc>
                <a:spcPct val="90000"/>
              </a:lnSpc>
              <a:spcBef>
                <a:spcPts val="1000"/>
              </a:spcBef>
            </a:pPr>
            <a:endParaRPr lang="en-US" sz="2800" dirty="0">
              <a:solidFill>
                <a:schemeClr val="bg1"/>
              </a:solidFill>
              <a:latin typeface="Arial"/>
              <a:ea typeface="Arial" panose="020B0604020202020204" pitchFamily="34" charset="0"/>
              <a:cs typeface="Arial"/>
            </a:endParaRPr>
          </a:p>
          <a:p>
            <a:pPr defTabSz="914377">
              <a:lnSpc>
                <a:spcPct val="90000"/>
              </a:lnSpc>
              <a:spcBef>
                <a:spcPts val="1000"/>
              </a:spcBef>
            </a:pPr>
            <a:endParaRPr lang="en-US" sz="2800" dirty="0">
              <a:solidFill>
                <a:schemeClr val="bg1"/>
              </a:solidFill>
              <a:latin typeface="Arial"/>
              <a:ea typeface="Arial" panose="020B0604020202020204" pitchFamily="34" charset="0"/>
              <a:cs typeface="Arial"/>
            </a:endParaRPr>
          </a:p>
          <a:p>
            <a:pPr defTabSz="914377">
              <a:lnSpc>
                <a:spcPct val="90000"/>
              </a:lnSpc>
              <a:spcBef>
                <a:spcPts val="1000"/>
              </a:spcBef>
            </a:pPr>
            <a:endParaRPr lang="en-US" sz="2800" dirty="0">
              <a:solidFill>
                <a:schemeClr val="bg1"/>
              </a:solidFill>
              <a:latin typeface="Arial"/>
              <a:ea typeface="Arial" panose="020B0604020202020204" pitchFamily="34" charset="0"/>
              <a:cs typeface="Arial"/>
            </a:endParaRPr>
          </a:p>
          <a:p>
            <a:pPr defTabSz="914377">
              <a:lnSpc>
                <a:spcPct val="90000"/>
              </a:lnSpc>
              <a:spcBef>
                <a:spcPts val="1000"/>
              </a:spcBef>
            </a:pPr>
            <a:endParaRPr lang="en-US" sz="2800" dirty="0">
              <a:solidFill>
                <a:schemeClr val="bg1"/>
              </a:solidFill>
              <a:latin typeface="Arial"/>
              <a:ea typeface="Arial" panose="020B0604020202020204" pitchFamily="34" charset="0"/>
              <a:cs typeface="Arial"/>
            </a:endParaRPr>
          </a:p>
          <a:p>
            <a:pPr defTabSz="914377">
              <a:lnSpc>
                <a:spcPct val="90000"/>
              </a:lnSpc>
              <a:spcBef>
                <a:spcPts val="1000"/>
              </a:spcBef>
            </a:pPr>
            <a:endParaRPr lang="en-US" sz="2800" dirty="0">
              <a:solidFill>
                <a:schemeClr val="bg1"/>
              </a:solidFill>
              <a:latin typeface="Arial"/>
              <a:ea typeface="Arial" panose="020B0604020202020204" pitchFamily="34" charset="0"/>
              <a:cs typeface="Arial"/>
            </a:endParaRPr>
          </a:p>
          <a:p>
            <a:pPr defTabSz="914377">
              <a:lnSpc>
                <a:spcPct val="90000"/>
              </a:lnSpc>
              <a:spcBef>
                <a:spcPts val="1000"/>
              </a:spcBef>
            </a:pPr>
            <a:endParaRPr lang="en-US" sz="2800" dirty="0">
              <a:solidFill>
                <a:schemeClr val="bg1"/>
              </a:solidFill>
              <a:latin typeface="Arial"/>
              <a:ea typeface="Arial" panose="020B0604020202020204" pitchFamily="34" charset="0"/>
              <a:cs typeface="Arial"/>
            </a:endParaRPr>
          </a:p>
          <a:p>
            <a:pPr defTabSz="914377">
              <a:lnSpc>
                <a:spcPct val="90000"/>
              </a:lnSpc>
              <a:spcBef>
                <a:spcPts val="1000"/>
              </a:spcBef>
            </a:pPr>
            <a:endParaRPr lang="en-US" sz="2800" dirty="0">
              <a:solidFill>
                <a:schemeClr val="bg1"/>
              </a:solidFill>
              <a:latin typeface="Arial"/>
              <a:ea typeface="Arial" panose="020B0604020202020204" pitchFamily="34" charset="0"/>
              <a:cs typeface="Arial"/>
            </a:endParaRPr>
          </a:p>
          <a:p>
            <a:pPr defTabSz="914377">
              <a:lnSpc>
                <a:spcPct val="90000"/>
              </a:lnSpc>
              <a:spcBef>
                <a:spcPts val="1000"/>
              </a:spcBef>
            </a:pPr>
            <a:endParaRPr lang="en-US" sz="2800" dirty="0">
              <a:solidFill>
                <a:schemeClr val="bg1"/>
              </a:solidFill>
              <a:latin typeface="Arial"/>
              <a:cs typeface="Arial"/>
            </a:endParaRPr>
          </a:p>
        </p:txBody>
      </p:sp>
      <p:sp>
        <p:nvSpPr>
          <p:cNvPr id="3" name="TextBox 2">
            <a:extLst>
              <a:ext uri="{FF2B5EF4-FFF2-40B4-BE49-F238E27FC236}">
                <a16:creationId xmlns:a16="http://schemas.microsoft.com/office/drawing/2014/main" id="{291982B3-C81F-4F91-BBAC-4ECB45CCBC17}"/>
              </a:ext>
            </a:extLst>
          </p:cNvPr>
          <p:cNvSpPr txBox="1"/>
          <p:nvPr/>
        </p:nvSpPr>
        <p:spPr>
          <a:xfrm>
            <a:off x="5272668" y="468351"/>
            <a:ext cx="6692589"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Research Compensation Matrix</a:t>
            </a:r>
            <a:endParaRPr lang="en-US" sz="2000" b="1" dirty="0"/>
          </a:p>
          <a:p>
            <a:r>
              <a:rPr lang="en-US" dirty="0">
                <a:ea typeface="+mn-lt"/>
                <a:cs typeface="+mn-lt"/>
                <a:hlinkClick r:id="rId2"/>
              </a:rPr>
              <a:t>https://ora.mines.edu/home/manage-award/post-award/</a:t>
            </a:r>
            <a:r>
              <a:rPr lang="en-US" dirty="0">
                <a:ea typeface="+mn-lt"/>
                <a:cs typeface="+mn-lt"/>
              </a:rPr>
              <a:t> </a:t>
            </a:r>
            <a:endParaRPr lang="en-US" dirty="0">
              <a:highlight>
                <a:srgbClr val="FFFF00"/>
              </a:highlight>
              <a:cs typeface="Calibri"/>
            </a:endParaRPr>
          </a:p>
          <a:p>
            <a:endParaRPr lang="en-US" dirty="0">
              <a:ea typeface="+mn-lt"/>
              <a:cs typeface="+mn-lt"/>
            </a:endParaRPr>
          </a:p>
          <a:p>
            <a:r>
              <a:rPr lang="en-US" sz="2000" b="1" dirty="0"/>
              <a:t>Graduate Assistantship Policies</a:t>
            </a:r>
            <a:endParaRPr lang="en-US" sz="2000" b="1" dirty="0">
              <a:cs typeface="Calibri" panose="020F0502020204030204"/>
            </a:endParaRPr>
          </a:p>
          <a:p>
            <a:pPr algn="l"/>
            <a:r>
              <a:rPr lang="en-US" dirty="0">
                <a:ea typeface="+mn-lt"/>
                <a:cs typeface="+mn-lt"/>
                <a:hlinkClick r:id="rId3"/>
              </a:rPr>
              <a:t>https://www.mines.edu/graduate-studies/graduate-assistantship/</a:t>
            </a:r>
            <a:endParaRPr lang="en-US" dirty="0"/>
          </a:p>
          <a:p>
            <a:endParaRPr lang="en-US" dirty="0">
              <a:cs typeface="Calibri"/>
            </a:endParaRPr>
          </a:p>
          <a:p>
            <a:r>
              <a:rPr lang="en-US" sz="2000" b="1" dirty="0"/>
              <a:t>Graduate Contracts Training &amp; Documentation</a:t>
            </a:r>
            <a:endParaRPr lang="en-US" sz="2000" b="1" dirty="0">
              <a:cs typeface="Calibri" panose="020F0502020204030204"/>
            </a:endParaRPr>
          </a:p>
          <a:p>
            <a:r>
              <a:rPr lang="en-US" dirty="0">
                <a:ea typeface="+mn-lt"/>
                <a:cs typeface="+mn-lt"/>
                <a:hlinkClick r:id="rId4"/>
              </a:rPr>
              <a:t>https://www.mines.edu/graduate-studies/graduate-contracts/</a:t>
            </a:r>
            <a:endParaRPr lang="en-US" dirty="0"/>
          </a:p>
          <a:p>
            <a:endParaRPr lang="en-US" dirty="0">
              <a:cs typeface="Calibri"/>
            </a:endParaRPr>
          </a:p>
          <a:p>
            <a:r>
              <a:rPr lang="en-US" sz="2000" b="1" dirty="0">
                <a:cs typeface="Calibri"/>
              </a:rPr>
              <a:t>MAPS Participant Support (REU) Request Ticket</a:t>
            </a:r>
          </a:p>
          <a:p>
            <a:r>
              <a:rPr lang="en-US" dirty="0">
                <a:ea typeface="+mn-lt"/>
                <a:cs typeface="+mn-lt"/>
                <a:hlinkClick r:id="rId5"/>
              </a:rPr>
              <a:t>https://helpcenter.mines.edu/TDClient/2657/maps/Requests/ServiceDet?ID=45179</a:t>
            </a:r>
            <a:endParaRPr lang="en-US" dirty="0">
              <a:cs typeface="Calibri"/>
            </a:endParaRPr>
          </a:p>
          <a:p>
            <a:endParaRPr lang="en-US" dirty="0">
              <a:cs typeface="Calibri"/>
            </a:endParaRPr>
          </a:p>
          <a:p>
            <a:r>
              <a:rPr lang="en-US" sz="2000" b="1" dirty="0">
                <a:ea typeface="+mn-lt"/>
                <a:cs typeface="+mn-lt"/>
              </a:rPr>
              <a:t>MAPS Payroll Reallocation Ticket</a:t>
            </a:r>
          </a:p>
          <a:p>
            <a:r>
              <a:rPr lang="en-US" dirty="0">
                <a:cs typeface="Calibri"/>
                <a:hlinkClick r:id="rId6"/>
              </a:rPr>
              <a:t>https://helpcenter.mines.edu/TDClient/2657/maps/Requests/ServiceDet?ID=45213</a:t>
            </a:r>
            <a:endParaRPr lang="en-US" dirty="0"/>
          </a:p>
          <a:p>
            <a:endParaRPr lang="en-US" dirty="0">
              <a:cs typeface="Calibri"/>
            </a:endParaRPr>
          </a:p>
          <a:p>
            <a:r>
              <a:rPr lang="en-US" sz="2000" b="1" dirty="0">
                <a:cs typeface="Calibri"/>
              </a:rPr>
              <a:t>Routing &amp; Approval Process for Faculty</a:t>
            </a:r>
          </a:p>
          <a:p>
            <a:r>
              <a:rPr lang="en-US" dirty="0">
                <a:ea typeface="+mn-lt"/>
                <a:cs typeface="+mn-lt"/>
                <a:hlinkClick r:id="rId7"/>
              </a:rPr>
              <a:t>https://helpcenter.mines.edu/TDClient/2657/maps/Requests/ServiceDet?ID=46109</a:t>
            </a:r>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924977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9F32-322A-46FE-9D87-4F2A0BA3C91B}"/>
              </a:ext>
            </a:extLst>
          </p:cNvPr>
          <p:cNvSpPr>
            <a:spLocks noGrp="1"/>
          </p:cNvSpPr>
          <p:nvPr>
            <p:ph type="title"/>
          </p:nvPr>
        </p:nvSpPr>
        <p:spPr>
          <a:xfrm>
            <a:off x="831851" y="2293940"/>
            <a:ext cx="10515600" cy="642937"/>
          </a:xfrm>
        </p:spPr>
        <p:txBody>
          <a:bodyPr>
            <a:normAutofit fontScale="90000"/>
          </a:bodyPr>
          <a:lstStyle/>
          <a:p>
            <a:pPr algn="ctr"/>
            <a:r>
              <a:rPr lang="en-US" dirty="0">
                <a:latin typeface="Arial"/>
                <a:cs typeface="Arial"/>
              </a:rPr>
              <a:t>Questions?</a:t>
            </a:r>
            <a:endParaRPr lang="en-US" dirty="0"/>
          </a:p>
        </p:txBody>
      </p:sp>
      <p:sp>
        <p:nvSpPr>
          <p:cNvPr id="4" name="TextBox 3">
            <a:extLst>
              <a:ext uri="{FF2B5EF4-FFF2-40B4-BE49-F238E27FC236}">
                <a16:creationId xmlns:a16="http://schemas.microsoft.com/office/drawing/2014/main" id="{15CB9886-9AC9-44AE-889F-A245E6B68B93}"/>
              </a:ext>
            </a:extLst>
          </p:cNvPr>
          <p:cNvSpPr txBox="1"/>
          <p:nvPr/>
        </p:nvSpPr>
        <p:spPr>
          <a:xfrm>
            <a:off x="668867" y="5359400"/>
            <a:ext cx="34967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hlinkClick r:id="rId2"/>
              </a:rPr>
              <a:t>Postaward@mines.edu</a:t>
            </a:r>
            <a:r>
              <a:rPr lang="en-US" sz="2400" dirty="0"/>
              <a:t> </a:t>
            </a:r>
            <a:endParaRPr lang="en-US" dirty="0">
              <a:cs typeface="Calibri" panose="020F0502020204030204"/>
            </a:endParaRPr>
          </a:p>
        </p:txBody>
      </p:sp>
    </p:spTree>
    <p:extLst>
      <p:ext uri="{BB962C8B-B14F-4D97-AF65-F5344CB8AC3E}">
        <p14:creationId xmlns:p14="http://schemas.microsoft.com/office/powerpoint/2010/main" val="37301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08373"/>
            <a:ext cx="10515600" cy="732153"/>
          </a:xfrm>
        </p:spPr>
        <p:txBody>
          <a:bodyPr vert="horz" lIns="91440" tIns="45720" rIns="91440" bIns="45720" rtlCol="0" anchor="ctr">
            <a:normAutofit/>
          </a:bodyPr>
          <a:lstStyle/>
          <a:p>
            <a:r>
              <a:rPr lang="en-US" b="1" i="0" kern="1200" dirty="0">
                <a:latin typeface="Arial" panose="020B0604020202020204" pitchFamily="34" charset="0"/>
                <a:ea typeface="Arial" panose="020B0604020202020204" pitchFamily="34" charset="0"/>
                <a:cs typeface="Arial" panose="020B0604020202020204" pitchFamily="34" charset="0"/>
              </a:rPr>
              <a:t>The Importance of Accuracy</a:t>
            </a:r>
          </a:p>
        </p:txBody>
      </p:sp>
      <p:graphicFrame>
        <p:nvGraphicFramePr>
          <p:cNvPr id="6" name="TextBox 1">
            <a:extLst>
              <a:ext uri="{FF2B5EF4-FFF2-40B4-BE49-F238E27FC236}">
                <a16:creationId xmlns:a16="http://schemas.microsoft.com/office/drawing/2014/main" id="{54A0CA5E-B938-45C0-AEAB-B4E91C5601FA}"/>
              </a:ext>
            </a:extLst>
          </p:cNvPr>
          <p:cNvGraphicFramePr/>
          <p:nvPr>
            <p:extLst>
              <p:ext uri="{D42A27DB-BD31-4B8C-83A1-F6EECF244321}">
                <p14:modId xmlns:p14="http://schemas.microsoft.com/office/powerpoint/2010/main" val="1672558873"/>
              </p:ext>
            </p:extLst>
          </p:nvPr>
        </p:nvGraphicFramePr>
        <p:xfrm>
          <a:off x="838201" y="1477644"/>
          <a:ext cx="10608524" cy="4401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38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subTitle" idx="1"/>
          </p:nvPr>
        </p:nvSpPr>
        <p:spPr>
          <a:xfrm>
            <a:off x="2046399" y="2531096"/>
            <a:ext cx="9144000" cy="1655762"/>
          </a:xfrm>
        </p:spPr>
        <p:txBody>
          <a:bodyPr vert="horz" lIns="91440" tIns="45720" rIns="91440" bIns="45720" rtlCol="0" anchor="t">
            <a:normAutofit/>
          </a:bodyPr>
          <a:lstStyle/>
          <a:p>
            <a:r>
              <a:rPr lang="en-US" dirty="0">
                <a:latin typeface="Arial"/>
                <a:cs typeface="Arial"/>
              </a:rPr>
              <a:t>EMPLOYEES:</a:t>
            </a:r>
          </a:p>
          <a:p>
            <a:r>
              <a:rPr lang="en-US" dirty="0">
                <a:latin typeface="Arial"/>
                <a:cs typeface="Arial"/>
              </a:rPr>
              <a:t>Submitting Contracts &amp; Pay Process</a:t>
            </a:r>
            <a:endParaRPr lang="en-US" dirty="0"/>
          </a:p>
        </p:txBody>
      </p:sp>
    </p:spTree>
    <p:extLst>
      <p:ext uri="{BB962C8B-B14F-4D97-AF65-F5344CB8AC3E}">
        <p14:creationId xmlns:p14="http://schemas.microsoft.com/office/powerpoint/2010/main" val="422438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933" y="472281"/>
            <a:ext cx="4913312" cy="1028700"/>
          </a:xfrm>
        </p:spPr>
        <p:txBody>
          <a:bodyPr vert="horz" lIns="91440" tIns="45720" rIns="91440" bIns="45720" rtlCol="0" anchor="t">
            <a:normAutofit/>
          </a:bodyPr>
          <a:lstStyle/>
          <a:p>
            <a:r>
              <a:rPr lang="en-US" sz="3400" dirty="0">
                <a:latin typeface="Arial"/>
                <a:cs typeface="Arial"/>
              </a:rPr>
              <a:t>Academic, Research, &amp; Other Faculty</a:t>
            </a:r>
            <a:endParaRPr lang="en-US" sz="3400" b="1" i="0" kern="1200" dirty="0">
              <a:latin typeface="Arial"/>
              <a:cs typeface="Arial"/>
            </a:endParaRPr>
          </a:p>
        </p:txBody>
      </p:sp>
      <p:pic>
        <p:nvPicPr>
          <p:cNvPr id="2" name="Picture 5" descr="A picture containing text&#10;&#10;Description automatically generated">
            <a:extLst>
              <a:ext uri="{FF2B5EF4-FFF2-40B4-BE49-F238E27FC236}">
                <a16:creationId xmlns:a16="http://schemas.microsoft.com/office/drawing/2014/main" id="{C8DABFE7-A92C-4072-A134-62363FD17441}"/>
              </a:ext>
            </a:extLst>
          </p:cNvPr>
          <p:cNvPicPr>
            <a:picLocks noChangeAspect="1"/>
          </p:cNvPicPr>
          <p:nvPr/>
        </p:nvPicPr>
        <p:blipFill>
          <a:blip r:embed="rId2"/>
          <a:stretch>
            <a:fillRect/>
          </a:stretch>
        </p:blipFill>
        <p:spPr>
          <a:xfrm>
            <a:off x="5183189" y="325462"/>
            <a:ext cx="7008812" cy="6172243"/>
          </a:xfrm>
          <a:prstGeom prst="rect">
            <a:avLst/>
          </a:prstGeom>
          <a:noFill/>
        </p:spPr>
      </p:pic>
      <p:sp>
        <p:nvSpPr>
          <p:cNvPr id="9" name="Content Placeholder 3">
            <a:extLst>
              <a:ext uri="{FF2B5EF4-FFF2-40B4-BE49-F238E27FC236}">
                <a16:creationId xmlns:a16="http://schemas.microsoft.com/office/drawing/2014/main" id="{D762E5A8-284E-4F38-A9D9-C0AB7BFCF896}"/>
              </a:ext>
            </a:extLst>
          </p:cNvPr>
          <p:cNvSpPr>
            <a:spLocks noGrp="1"/>
          </p:cNvSpPr>
          <p:nvPr>
            <p:ph type="body" sz="half" idx="2"/>
          </p:nvPr>
        </p:nvSpPr>
        <p:spPr>
          <a:xfrm>
            <a:off x="278608" y="1710531"/>
            <a:ext cx="4665662" cy="4506913"/>
          </a:xfrm>
        </p:spPr>
        <p:txBody>
          <a:bodyPr vert="horz" lIns="91440" tIns="45720" rIns="91440" bIns="45720" rtlCol="0" anchor="t">
            <a:normAutofit fontScale="92500" lnSpcReduction="10000"/>
          </a:bodyPr>
          <a:lstStyle/>
          <a:p>
            <a:pPr marL="0" indent="0">
              <a:buNone/>
            </a:pPr>
            <a:r>
              <a:rPr lang="en-US" sz="2000" dirty="0">
                <a:latin typeface="Arial"/>
                <a:cs typeface="Arial"/>
              </a:rPr>
              <a:t>Information related to routing and approval of faculty forms can be found at:</a:t>
            </a:r>
            <a:endParaRPr lang="en-US" dirty="0"/>
          </a:p>
          <a:p>
            <a:pPr marL="0" indent="0">
              <a:buNone/>
            </a:pPr>
            <a:r>
              <a:rPr lang="en-US" sz="2000" dirty="0">
                <a:solidFill>
                  <a:srgbClr val="DF7145"/>
                </a:solidFill>
                <a:latin typeface="Arial"/>
                <a:cs typeface="Arial"/>
                <a:hlinkClick r:id="rId3">
                  <a:extLst>
                    <a:ext uri="{A12FA001-AC4F-418D-AE19-62706E023703}">
                      <ahyp:hlinkClr xmlns:ahyp="http://schemas.microsoft.com/office/drawing/2018/hyperlinkcolor" val="tx"/>
                    </a:ext>
                  </a:extLst>
                </a:hlinkClick>
              </a:rPr>
              <a:t>https://helpcenter.mines.edu/TDClient/2657/maps/Requests/ServiceDet?ID=46109</a:t>
            </a:r>
            <a:endParaRPr lang="en-US" dirty="0">
              <a:solidFill>
                <a:srgbClr val="DF7145"/>
              </a:solidFill>
            </a:endParaRPr>
          </a:p>
          <a:p>
            <a:pPr marL="0" indent="0">
              <a:buNone/>
            </a:pPr>
            <a:endParaRPr lang="en-US" sz="2000" dirty="0">
              <a:solidFill>
                <a:srgbClr val="DD5F36"/>
              </a:solidFill>
            </a:endParaRPr>
          </a:p>
          <a:p>
            <a:pPr marL="0" indent="0">
              <a:buNone/>
            </a:pPr>
            <a:r>
              <a:rPr lang="en-US" sz="2000" b="1" dirty="0">
                <a:solidFill>
                  <a:srgbClr val="DF7145"/>
                </a:solidFill>
                <a:latin typeface="Arial"/>
                <a:cs typeface="Arial"/>
                <a:hlinkClick r:id="rId4">
                  <a:extLst>
                    <a:ext uri="{A12FA001-AC4F-418D-AE19-62706E023703}">
                      <ahyp:hlinkClr xmlns:ahyp="http://schemas.microsoft.com/office/drawing/2018/hyperlinkcolor" val="tx"/>
                    </a:ext>
                  </a:extLst>
                </a:hlinkClick>
              </a:rPr>
              <a:t>PageUp</a:t>
            </a:r>
            <a:r>
              <a:rPr lang="en-US" sz="2000" dirty="0">
                <a:solidFill>
                  <a:srgbClr val="DD5F36"/>
                </a:solidFill>
                <a:latin typeface="Arial"/>
                <a:cs typeface="Arial"/>
              </a:rPr>
              <a:t> </a:t>
            </a:r>
            <a:r>
              <a:rPr lang="en-US" sz="2000" dirty="0">
                <a:latin typeface="Arial"/>
                <a:cs typeface="Arial"/>
              </a:rPr>
              <a:t>is used for new and renewal appointments</a:t>
            </a:r>
            <a:endParaRPr lang="en-US" dirty="0"/>
          </a:p>
          <a:p>
            <a:pPr marL="0" indent="0">
              <a:buNone/>
            </a:pPr>
            <a:endParaRPr lang="en-US" sz="2000" dirty="0"/>
          </a:p>
          <a:p>
            <a:pPr marL="0" indent="0">
              <a:buNone/>
            </a:pPr>
            <a:endParaRPr lang="en-US" sz="2000" dirty="0">
              <a:solidFill>
                <a:srgbClr val="FFFFFF"/>
              </a:solidFill>
              <a:latin typeface="Arial"/>
              <a:cs typeface="Arial"/>
            </a:endParaRPr>
          </a:p>
          <a:p>
            <a:pPr marL="0" indent="0">
              <a:buNone/>
            </a:pPr>
            <a:r>
              <a:rPr lang="en-US" sz="2000" b="1" dirty="0">
                <a:solidFill>
                  <a:srgbClr val="DF7145"/>
                </a:solidFill>
                <a:latin typeface="Arial"/>
                <a:cs typeface="Arial"/>
                <a:hlinkClick r:id="rId5">
                  <a:extLst>
                    <a:ext uri="{A12FA001-AC4F-418D-AE19-62706E023703}">
                      <ahyp:hlinkClr xmlns:ahyp="http://schemas.microsoft.com/office/drawing/2018/hyperlinkcolor" val="tx"/>
                    </a:ext>
                  </a:extLst>
                </a:hlinkClick>
              </a:rPr>
              <a:t>Payroll Action Form</a:t>
            </a:r>
            <a:r>
              <a:rPr lang="en-US" sz="2000" dirty="0">
                <a:solidFill>
                  <a:srgbClr val="DF7145"/>
                </a:solidFill>
                <a:latin typeface="Arial"/>
                <a:cs typeface="Arial"/>
              </a:rPr>
              <a:t> </a:t>
            </a:r>
            <a:r>
              <a:rPr lang="en-US" sz="2000" dirty="0">
                <a:latin typeface="Arial"/>
                <a:cs typeface="Arial"/>
              </a:rPr>
              <a:t>is used for:</a:t>
            </a:r>
            <a:endParaRPr lang="en-US" dirty="0"/>
          </a:p>
          <a:p>
            <a:pPr marL="1028700" lvl="1" indent="-342900">
              <a:buFont typeface="Courier New" panose="05000000000000000000" pitchFamily="2" charset="2"/>
              <a:buChar char="o"/>
            </a:pPr>
            <a:r>
              <a:rPr lang="en-US" sz="2000" dirty="0">
                <a:solidFill>
                  <a:schemeClr val="bg1"/>
                </a:solidFill>
                <a:latin typeface="Arial"/>
                <a:cs typeface="Arial"/>
              </a:rPr>
              <a:t>Index or FTE Changes</a:t>
            </a:r>
          </a:p>
          <a:p>
            <a:pPr marL="1028700" lvl="1" indent="-342900">
              <a:buFont typeface="Courier New" panose="05000000000000000000" pitchFamily="2" charset="2"/>
              <a:buChar char="o"/>
            </a:pPr>
            <a:r>
              <a:rPr lang="en-US" sz="2000" dirty="0">
                <a:solidFill>
                  <a:schemeClr val="bg1"/>
                </a:solidFill>
                <a:latin typeface="Arial"/>
                <a:cs typeface="Arial"/>
              </a:rPr>
              <a:t>Supplemental Pay</a:t>
            </a:r>
          </a:p>
          <a:p>
            <a:pPr marL="1028700" lvl="1" indent="-342900">
              <a:buFont typeface="Courier New" panose="05000000000000000000" pitchFamily="2" charset="2"/>
              <a:buChar char="o"/>
            </a:pPr>
            <a:r>
              <a:rPr lang="en-US" sz="2000" dirty="0">
                <a:solidFill>
                  <a:schemeClr val="bg1"/>
                </a:solidFill>
                <a:latin typeface="Arial"/>
                <a:cs typeface="Arial"/>
              </a:rPr>
              <a:t>Professional Consulting or Extra Pay for extra services</a:t>
            </a:r>
          </a:p>
        </p:txBody>
      </p:sp>
      <p:sp>
        <p:nvSpPr>
          <p:cNvPr id="3" name="Slide Number Placeholder 2" hidden="1"/>
          <p:cNvSpPr>
            <a:spLocks noGrp="1"/>
          </p:cNvSpPr>
          <p:nvPr>
            <p:ph type="sldNum" sz="quarter" idx="4294967295"/>
          </p:nvPr>
        </p:nvSpPr>
        <p:spPr>
          <a:xfrm>
            <a:off x="8671560" y="6356350"/>
            <a:ext cx="2743200" cy="365125"/>
          </a:xfrm>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7</a:t>
            </a:fld>
            <a:endParaRPr lang="en-US" dirty="0"/>
          </a:p>
        </p:txBody>
      </p:sp>
    </p:spTree>
    <p:extLst>
      <p:ext uri="{BB962C8B-B14F-4D97-AF65-F5344CB8AC3E}">
        <p14:creationId xmlns:p14="http://schemas.microsoft.com/office/powerpoint/2010/main" val="2825683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08373"/>
            <a:ext cx="10515600" cy="732153"/>
          </a:xfrm>
        </p:spPr>
        <p:txBody>
          <a:bodyPr vert="horz" lIns="91440" tIns="45720" rIns="91440" bIns="45720" rtlCol="0" anchor="ctr">
            <a:normAutofit/>
          </a:bodyPr>
          <a:lstStyle/>
          <a:p>
            <a:r>
              <a:rPr lang="en-US">
                <a:hlinkClick r:id="rId2">
                  <a:extLst>
                    <a:ext uri="{A12FA001-AC4F-418D-AE19-62706E023703}">
                      <ahyp:hlinkClr xmlns:ahyp="http://schemas.microsoft.com/office/drawing/2018/hyperlinkcolor" val="tx"/>
                    </a:ext>
                  </a:extLst>
                </a:hlinkClick>
              </a:rPr>
              <a:t>MAPS Forms Directory</a:t>
            </a:r>
            <a:endParaRPr lang="en-US"/>
          </a:p>
        </p:txBody>
      </p:sp>
      <p:pic>
        <p:nvPicPr>
          <p:cNvPr id="2" name="Picture 4" descr="Text&#10;&#10;Description automatically generated">
            <a:extLst>
              <a:ext uri="{FF2B5EF4-FFF2-40B4-BE49-F238E27FC236}">
                <a16:creationId xmlns:a16="http://schemas.microsoft.com/office/drawing/2014/main" id="{59FF8A19-7359-4B99-8B7F-CA45990E1E6B}"/>
              </a:ext>
            </a:extLst>
          </p:cNvPr>
          <p:cNvPicPr>
            <a:picLocks noChangeAspect="1"/>
          </p:cNvPicPr>
          <p:nvPr/>
        </p:nvPicPr>
        <p:blipFill>
          <a:blip r:embed="rId3"/>
          <a:stretch>
            <a:fillRect/>
          </a:stretch>
        </p:blipFill>
        <p:spPr>
          <a:xfrm>
            <a:off x="1655845" y="1314994"/>
            <a:ext cx="8880309" cy="4861969"/>
          </a:xfrm>
          <a:prstGeom prst="rect">
            <a:avLst/>
          </a:prstGeom>
          <a:noFill/>
        </p:spPr>
      </p:pic>
      <p:sp>
        <p:nvSpPr>
          <p:cNvPr id="3" name="Slide Number Placeholder 2" hidden="1"/>
          <p:cNvSpPr>
            <a:spLocks noGrp="1"/>
          </p:cNvSpPr>
          <p:nvPr>
            <p:ph type="sldNum" sz="quarter" idx="4294967295"/>
          </p:nvPr>
        </p:nvSpPr>
        <p:spPr>
          <a:xfrm>
            <a:off x="8610600" y="6356352"/>
            <a:ext cx="2743200" cy="365125"/>
          </a:xfrm>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8</a:t>
            </a:fld>
            <a:endParaRPr lang="en-US" dirty="0"/>
          </a:p>
        </p:txBody>
      </p:sp>
    </p:spTree>
    <p:extLst>
      <p:ext uri="{BB962C8B-B14F-4D97-AF65-F5344CB8AC3E}">
        <p14:creationId xmlns:p14="http://schemas.microsoft.com/office/powerpoint/2010/main" val="58885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971" y="208373"/>
            <a:ext cx="10515600" cy="732153"/>
          </a:xfrm>
        </p:spPr>
        <p:txBody>
          <a:bodyPr anchor="ctr">
            <a:normAutofit/>
          </a:bodyPr>
          <a:lstStyle/>
          <a:p>
            <a:r>
              <a:rPr lang="en-US" dirty="0"/>
              <a:t>Graduate RAs &amp; TAs</a:t>
            </a:r>
          </a:p>
        </p:txBody>
      </p:sp>
      <p:sp>
        <p:nvSpPr>
          <p:cNvPr id="3" name="Slide Number Placeholder 2" hidden="1"/>
          <p:cNvSpPr>
            <a:spLocks noGrp="1"/>
          </p:cNvSpPr>
          <p:nvPr>
            <p:ph type="sldNum" sz="quarter" idx="4"/>
          </p:nvPr>
        </p:nvSpPr>
        <p:spPr/>
        <p:txBody>
          <a:bodyPr/>
          <a:lstStyle/>
          <a:p>
            <a:pPr algn="r">
              <a:spcAft>
                <a:spcPts val="600"/>
              </a:spcAft>
            </a:pPr>
            <a:endParaRPr lang="en-US" dirty="0"/>
          </a:p>
          <a:p>
            <a:pPr algn="r">
              <a:spcAft>
                <a:spcPts val="600"/>
              </a:spcAft>
            </a:pPr>
            <a:fld id="{FAA3E255-DCE9-1E4B-905B-DD6A887BD484}" type="slidenum">
              <a:rPr lang="en-US" dirty="0" smtClean="0"/>
              <a:pPr algn="r">
                <a:spcAft>
                  <a:spcPts val="600"/>
                </a:spcAft>
              </a:pPr>
              <a:t>9</a:t>
            </a:fld>
            <a:endParaRPr lang="en-US" dirty="0"/>
          </a:p>
        </p:txBody>
      </p:sp>
      <p:graphicFrame>
        <p:nvGraphicFramePr>
          <p:cNvPr id="2" name="Table 1">
            <a:extLst>
              <a:ext uri="{FF2B5EF4-FFF2-40B4-BE49-F238E27FC236}">
                <a16:creationId xmlns:a16="http://schemas.microsoft.com/office/drawing/2014/main" id="{001A9671-08AB-4AAB-BA85-7B63E1295035}"/>
              </a:ext>
            </a:extLst>
          </p:cNvPr>
          <p:cNvGraphicFramePr>
            <a:graphicFrameLocks noGrp="1"/>
          </p:cNvGraphicFramePr>
          <p:nvPr>
            <p:extLst>
              <p:ext uri="{D42A27DB-BD31-4B8C-83A1-F6EECF244321}">
                <p14:modId xmlns:p14="http://schemas.microsoft.com/office/powerpoint/2010/main" val="952544703"/>
              </p:ext>
            </p:extLst>
          </p:nvPr>
        </p:nvGraphicFramePr>
        <p:xfrm>
          <a:off x="491971" y="940526"/>
          <a:ext cx="11430740" cy="5154680"/>
        </p:xfrm>
        <a:graphic>
          <a:graphicData uri="http://schemas.openxmlformats.org/drawingml/2006/table">
            <a:tbl>
              <a:tblPr firstRow="1" bandRow="1">
                <a:solidFill>
                  <a:srgbClr val="F2F2F2">
                    <a:alpha val="45098"/>
                  </a:srgbClr>
                </a:solidFill>
              </a:tblPr>
              <a:tblGrid>
                <a:gridCol w="1430448">
                  <a:extLst>
                    <a:ext uri="{9D8B030D-6E8A-4147-A177-3AD203B41FA5}">
                      <a16:colId xmlns:a16="http://schemas.microsoft.com/office/drawing/2014/main" val="4276665680"/>
                    </a:ext>
                  </a:extLst>
                </a:gridCol>
                <a:gridCol w="1415585">
                  <a:extLst>
                    <a:ext uri="{9D8B030D-6E8A-4147-A177-3AD203B41FA5}">
                      <a16:colId xmlns:a16="http://schemas.microsoft.com/office/drawing/2014/main" val="1605028816"/>
                    </a:ext>
                  </a:extLst>
                </a:gridCol>
                <a:gridCol w="3036163">
                  <a:extLst>
                    <a:ext uri="{9D8B030D-6E8A-4147-A177-3AD203B41FA5}">
                      <a16:colId xmlns:a16="http://schemas.microsoft.com/office/drawing/2014/main" val="723981173"/>
                    </a:ext>
                  </a:extLst>
                </a:gridCol>
                <a:gridCol w="1509122">
                  <a:extLst>
                    <a:ext uri="{9D8B030D-6E8A-4147-A177-3AD203B41FA5}">
                      <a16:colId xmlns:a16="http://schemas.microsoft.com/office/drawing/2014/main" val="192384813"/>
                    </a:ext>
                  </a:extLst>
                </a:gridCol>
                <a:gridCol w="1171934">
                  <a:extLst>
                    <a:ext uri="{9D8B030D-6E8A-4147-A177-3AD203B41FA5}">
                      <a16:colId xmlns:a16="http://schemas.microsoft.com/office/drawing/2014/main" val="1878968522"/>
                    </a:ext>
                  </a:extLst>
                </a:gridCol>
                <a:gridCol w="2867488">
                  <a:extLst>
                    <a:ext uri="{9D8B030D-6E8A-4147-A177-3AD203B41FA5}">
                      <a16:colId xmlns:a16="http://schemas.microsoft.com/office/drawing/2014/main" val="2345675921"/>
                    </a:ext>
                  </a:extLst>
                </a:gridCol>
              </a:tblGrid>
              <a:tr h="671128">
                <a:tc>
                  <a:txBody>
                    <a:bodyPr/>
                    <a:lstStyle/>
                    <a:p>
                      <a:pPr algn="ctr" fontAlgn="ctr"/>
                      <a:r>
                        <a:rPr lang="en-US" sz="1300" b="0" i="0" u="none" strike="noStrike" cap="none" spc="0" dirty="0">
                          <a:solidFill>
                            <a:schemeClr val="bg1"/>
                          </a:solidFill>
                          <a:effectLst/>
                          <a:latin typeface="Calibri"/>
                        </a:rPr>
                        <a:t>Position</a:t>
                      </a:r>
                    </a:p>
                  </a:txBody>
                  <a:tcPr marL="3338" marR="3338" marT="84570" marB="0" anchor="ctr">
                    <a:lnL w="12700" cmpd="sng">
                      <a:solidFill>
                        <a:schemeClr val="tx1"/>
                      </a:solidFill>
                    </a:lnL>
                    <a:lnR w="12700" cmpd="sng">
                      <a:noFill/>
                    </a:lnR>
                    <a:lnT w="12700" cap="flat" cmpd="sng" algn="ctr">
                      <a:solidFill>
                        <a:schemeClr val="tx1"/>
                      </a:solidFill>
                      <a:prstDash val="solid"/>
                    </a:lnT>
                    <a:lnB w="38100" cmpd="sng">
                      <a:noFill/>
                    </a:lnB>
                    <a:solidFill>
                      <a:schemeClr val="tx1"/>
                    </a:solidFill>
                  </a:tcPr>
                </a:tc>
                <a:tc>
                  <a:txBody>
                    <a:bodyPr/>
                    <a:lstStyle/>
                    <a:p>
                      <a:pPr algn="ctr" fontAlgn="ctr"/>
                      <a:r>
                        <a:rPr lang="en-US" sz="1300" b="0" i="0" u="none" strike="noStrike" cap="none" spc="0" dirty="0">
                          <a:solidFill>
                            <a:schemeClr val="bg1"/>
                          </a:solidFill>
                          <a:effectLst/>
                          <a:latin typeface="Calibri"/>
                        </a:rPr>
                        <a:t>Type &amp;</a:t>
                      </a:r>
                    </a:p>
                    <a:p>
                      <a:pPr algn="ctr" fontAlgn="ctr"/>
                      <a:r>
                        <a:rPr lang="en-US" sz="1300" b="0" i="0" u="none" strike="noStrike" cap="none" spc="0" dirty="0">
                          <a:solidFill>
                            <a:schemeClr val="bg1"/>
                          </a:solidFill>
                          <a:effectLst/>
                          <a:latin typeface="Calibri"/>
                        </a:rPr>
                        <a:t>Compensation Mechanism</a:t>
                      </a:r>
                    </a:p>
                  </a:txBody>
                  <a:tcPr marL="3338" marR="3338" marT="84570" marB="0" anchor="ctr">
                    <a:lnL w="12700" cmpd="sng">
                      <a:noFill/>
                    </a:lnL>
                    <a:lnR w="12700" cmpd="sng">
                      <a:noFill/>
                    </a:lnR>
                    <a:lnT w="12700" cap="flat" cmpd="sng" algn="ctr">
                      <a:solidFill>
                        <a:schemeClr val="tx1"/>
                      </a:solidFill>
                      <a:prstDash val="solid"/>
                    </a:lnT>
                    <a:lnB w="38100" cmpd="sng">
                      <a:noFill/>
                    </a:lnB>
                    <a:solidFill>
                      <a:schemeClr val="tx1"/>
                    </a:solidFill>
                  </a:tcPr>
                </a:tc>
                <a:tc>
                  <a:txBody>
                    <a:bodyPr/>
                    <a:lstStyle/>
                    <a:p>
                      <a:pPr algn="ctr" fontAlgn="ctr"/>
                      <a:r>
                        <a:rPr lang="en-US" sz="1300" b="0" i="0" u="none" strike="noStrike" cap="none" spc="0" dirty="0">
                          <a:solidFill>
                            <a:schemeClr val="bg1"/>
                          </a:solidFill>
                          <a:effectLst/>
                          <a:latin typeface="Calibri"/>
                        </a:rPr>
                        <a:t>Description</a:t>
                      </a:r>
                    </a:p>
                  </a:txBody>
                  <a:tcPr marL="3338" marR="3338" marT="84570" marB="0" anchor="ctr">
                    <a:lnL w="12700" cmpd="sng">
                      <a:noFill/>
                    </a:lnL>
                    <a:lnR w="12700" cmpd="sng">
                      <a:noFill/>
                    </a:lnR>
                    <a:lnT w="12700" cap="flat" cmpd="sng" algn="ctr">
                      <a:solidFill>
                        <a:schemeClr val="tx1"/>
                      </a:solidFill>
                      <a:prstDash val="solid"/>
                    </a:lnT>
                    <a:lnB w="38100" cmpd="sng">
                      <a:noFill/>
                    </a:lnB>
                    <a:solidFill>
                      <a:schemeClr val="tx1"/>
                    </a:solidFill>
                  </a:tcPr>
                </a:tc>
                <a:tc>
                  <a:txBody>
                    <a:bodyPr/>
                    <a:lstStyle/>
                    <a:p>
                      <a:pPr algn="ctr" fontAlgn="ctr"/>
                      <a:r>
                        <a:rPr lang="en-US" sz="1300" b="0" i="0" u="none" strike="noStrike" cap="none" spc="0" dirty="0">
                          <a:solidFill>
                            <a:schemeClr val="bg1"/>
                          </a:solidFill>
                          <a:effectLst/>
                          <a:latin typeface="Calibri"/>
                        </a:rPr>
                        <a:t>To Request</a:t>
                      </a:r>
                    </a:p>
                  </a:txBody>
                  <a:tcPr marL="3338" marR="3338" marT="84570" marB="0" anchor="ctr">
                    <a:lnL w="12700" cmpd="sng">
                      <a:noFill/>
                    </a:lnL>
                    <a:lnR w="12700" cmpd="sng">
                      <a:noFill/>
                    </a:lnR>
                    <a:lnT w="12700" cap="flat" cmpd="sng" algn="ctr">
                      <a:solidFill>
                        <a:schemeClr val="tx1"/>
                      </a:solidFill>
                      <a:prstDash val="solid"/>
                    </a:lnT>
                    <a:lnB w="38100" cmpd="sng">
                      <a:noFill/>
                    </a:lnB>
                    <a:solidFill>
                      <a:schemeClr val="tx1"/>
                    </a:solidFill>
                  </a:tcPr>
                </a:tc>
                <a:tc>
                  <a:txBody>
                    <a:bodyPr/>
                    <a:lstStyle/>
                    <a:p>
                      <a:pPr algn="ctr" fontAlgn="ctr"/>
                      <a:r>
                        <a:rPr lang="en-US" sz="1300" b="0" i="0" u="none" strike="noStrike" cap="none" spc="0" dirty="0">
                          <a:solidFill>
                            <a:schemeClr val="bg1"/>
                          </a:solidFill>
                          <a:effectLst/>
                          <a:latin typeface="Calibri"/>
                        </a:rPr>
                        <a:t>Acct. Code</a:t>
                      </a:r>
                    </a:p>
                  </a:txBody>
                  <a:tcPr marL="3338" marR="3338" marT="84570" marB="0" anchor="ctr">
                    <a:lnL w="12700" cmpd="sng">
                      <a:noFill/>
                    </a:lnL>
                    <a:lnR w="12700" cmpd="sng">
                      <a:noFill/>
                    </a:lnR>
                    <a:lnT w="12700" cap="flat" cmpd="sng" algn="ctr">
                      <a:solidFill>
                        <a:schemeClr val="tx1"/>
                      </a:solidFill>
                      <a:prstDash val="solid"/>
                    </a:lnT>
                    <a:lnB w="38100" cmpd="sng">
                      <a:noFill/>
                    </a:lnB>
                    <a:solidFill>
                      <a:schemeClr val="tx1"/>
                    </a:solidFill>
                  </a:tcPr>
                </a:tc>
                <a:tc>
                  <a:txBody>
                    <a:bodyPr/>
                    <a:lstStyle/>
                    <a:p>
                      <a:pPr algn="ctr" fontAlgn="ctr"/>
                      <a:r>
                        <a:rPr lang="en-US" sz="1300" b="0" i="0" u="none" strike="noStrike" cap="none" spc="0" dirty="0">
                          <a:solidFill>
                            <a:schemeClr val="bg1"/>
                          </a:solidFill>
                          <a:effectLst/>
                          <a:latin typeface="Calibri"/>
                        </a:rPr>
                        <a:t>Things to Note</a:t>
                      </a:r>
                    </a:p>
                  </a:txBody>
                  <a:tcPr marL="3338" marR="3338" marT="84570" marB="0" anchor="ctr">
                    <a:lnL w="12700" cmpd="sng">
                      <a:noFill/>
                    </a:lnL>
                    <a:lnR w="12700" cmpd="sng">
                      <a:solidFill>
                        <a:schemeClr val="tx1"/>
                      </a:solidFill>
                    </a:lnR>
                    <a:lnT w="1270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29474171"/>
                  </a:ext>
                </a:extLst>
              </a:tr>
              <a:tr h="2237875">
                <a:tc>
                  <a:txBody>
                    <a:bodyPr/>
                    <a:lstStyle/>
                    <a:p>
                      <a:pPr algn="ctr" fontAlgn="ctr"/>
                      <a:r>
                        <a:rPr lang="en-US" sz="1100" b="1" i="0" u="none" strike="noStrike" cap="none" spc="0" dirty="0">
                          <a:solidFill>
                            <a:schemeClr val="tx1"/>
                          </a:solidFill>
                          <a:effectLst/>
                          <a:latin typeface="Calibri"/>
                        </a:rPr>
                        <a:t>Graduate Research Assistant</a:t>
                      </a:r>
                    </a:p>
                  </a:txBody>
                  <a:tcPr marL="3338" marR="3338" marT="84570" marB="0" anchor="ctr">
                    <a:lnL w="12700" cmpd="sng">
                      <a:solidFill>
                        <a:schemeClr val="tx1"/>
                      </a:solidFill>
                      <a:prstDash val="soli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rgbClr val="F2F2F2">
                        <a:alpha val="45098"/>
                      </a:srgbClr>
                    </a:solidFill>
                  </a:tcPr>
                </a:tc>
                <a:tc>
                  <a:txBody>
                    <a:bodyPr/>
                    <a:lstStyle/>
                    <a:p>
                      <a:pPr algn="ctr" fontAlgn="ctr"/>
                      <a:r>
                        <a:rPr lang="en-US" sz="1100" b="0" i="0" u="none" strike="noStrike" cap="none" spc="0" dirty="0">
                          <a:solidFill>
                            <a:schemeClr val="tx1"/>
                          </a:solidFill>
                          <a:effectLst/>
                          <a:latin typeface="Calibri"/>
                        </a:rPr>
                        <a:t>Employee</a:t>
                      </a:r>
                    </a:p>
                    <a:p>
                      <a:pPr algn="ctr" fontAlgn="ctr"/>
                      <a:endParaRPr lang="en-US" sz="1100" b="0" i="0" u="none" strike="noStrike" cap="none" spc="0" dirty="0">
                        <a:solidFill>
                          <a:schemeClr val="tx1"/>
                        </a:solidFill>
                        <a:effectLst/>
                        <a:latin typeface="Calibri"/>
                      </a:endParaRPr>
                    </a:p>
                    <a:p>
                      <a:pPr algn="ctr" fontAlgn="ctr"/>
                      <a:r>
                        <a:rPr lang="en-US" sz="1100" b="0" i="0" u="none" strike="noStrike" cap="none" spc="0" dirty="0">
                          <a:solidFill>
                            <a:schemeClr val="tx1"/>
                          </a:solidFill>
                          <a:effectLst/>
                          <a:latin typeface="Calibri"/>
                        </a:rPr>
                        <a:t>Salary Service Stipend</a:t>
                      </a:r>
                    </a:p>
                    <a:p>
                      <a:pPr algn="ctr" fontAlgn="ctr"/>
                      <a:endParaRPr lang="en-US" sz="1100" b="0" i="0" u="none" strike="noStrike" cap="none" spc="0" dirty="0">
                        <a:solidFill>
                          <a:schemeClr val="tx1"/>
                        </a:solidFill>
                        <a:effectLst/>
                        <a:latin typeface="Calibri"/>
                      </a:endParaRPr>
                    </a:p>
                    <a:p>
                      <a:pPr algn="ctr" fontAlgn="ctr"/>
                      <a:r>
                        <a:rPr lang="en-US" sz="1100" b="0" i="0" u="none" strike="noStrike" cap="none" spc="0" dirty="0">
                          <a:solidFill>
                            <a:schemeClr val="tx1"/>
                          </a:solidFill>
                          <a:effectLst/>
                          <a:latin typeface="Calibri"/>
                        </a:rPr>
                        <a:t>Payroll</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rgbClr val="F2F2F2">
                        <a:alpha val="45098"/>
                      </a:srgbClr>
                    </a:solidFill>
                  </a:tcPr>
                </a:tc>
                <a:tc>
                  <a:txBody>
                    <a:bodyPr/>
                    <a:lstStyle/>
                    <a:p>
                      <a:pPr algn="ctr" fontAlgn="ctr"/>
                      <a:r>
                        <a:rPr lang="en-US" sz="1100" b="0" i="0" u="none" strike="noStrike" cap="none" spc="0" dirty="0">
                          <a:solidFill>
                            <a:schemeClr val="tx1"/>
                          </a:solidFill>
                          <a:effectLst/>
                          <a:latin typeface="Calibri"/>
                        </a:rPr>
                        <a:t>Research Assistantships (RAs) are students supervised by faculty members to perform research that is associated with a student's area of study. </a:t>
                      </a:r>
                      <a:br>
                        <a:rPr lang="en-US" sz="1100" b="0" i="0" u="none" strike="noStrike" cap="none" spc="0" dirty="0">
                          <a:solidFill>
                            <a:srgbClr val="21314D"/>
                          </a:solidFill>
                          <a:effectLst/>
                          <a:latin typeface="Calibri"/>
                        </a:rPr>
                      </a:br>
                      <a:br>
                        <a:rPr lang="en-US" sz="1100" b="0" i="0" u="none" strike="noStrike" cap="none" spc="0" dirty="0">
                          <a:solidFill>
                            <a:srgbClr val="21314D"/>
                          </a:solidFill>
                          <a:effectLst/>
                          <a:latin typeface="Calibri"/>
                        </a:rPr>
                      </a:br>
                      <a:r>
                        <a:rPr lang="en-US" sz="1100" b="0" i="0" u="none" strike="noStrike" cap="none" spc="0" dirty="0">
                          <a:solidFill>
                            <a:schemeClr val="tx1"/>
                          </a:solidFill>
                          <a:effectLst/>
                          <a:latin typeface="Calibri"/>
                        </a:rPr>
                        <a:t>Work is technical, requires significant education and is directly related toward meeting the student's thesis-based degree program, but may include assignments that are peripheral toward meeting degree requirements.</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rgbClr val="F2F2F2">
                        <a:alpha val="45098"/>
                      </a:srgbClr>
                    </a:solidFill>
                  </a:tcPr>
                </a:tc>
                <a:tc>
                  <a:txBody>
                    <a:bodyPr/>
                    <a:lstStyle/>
                    <a:p>
                      <a:pPr algn="ctr" fontAlgn="ctr"/>
                      <a:r>
                        <a:rPr lang="en-US" sz="1100" b="0" i="0" u="none" strike="noStrike" cap="none" spc="0" dirty="0">
                          <a:solidFill>
                            <a:schemeClr val="tx1"/>
                          </a:solidFill>
                          <a:effectLst/>
                          <a:latin typeface="Calibri"/>
                        </a:rPr>
                        <a:t>Graduate Contract Form</a:t>
                      </a:r>
                      <a:br>
                        <a:rPr lang="en-US" sz="1100" b="0" i="0" u="none" strike="noStrike" cap="none" spc="0" dirty="0">
                          <a:solidFill>
                            <a:srgbClr val="21314D"/>
                          </a:solidFill>
                          <a:effectLst/>
                          <a:latin typeface="Calibri"/>
                        </a:rPr>
                      </a:br>
                      <a:br>
                        <a:rPr lang="en-US" sz="1100" b="0" i="0" u="none" strike="noStrike" cap="none" spc="0" dirty="0">
                          <a:solidFill>
                            <a:srgbClr val="21314D"/>
                          </a:solidFill>
                          <a:effectLst/>
                          <a:latin typeface="Calibri"/>
                        </a:rPr>
                      </a:br>
                      <a:r>
                        <a:rPr lang="en-US" sz="1100" b="0" i="0" u="none" strike="noStrike" cap="none" spc="0" dirty="0">
                          <a:solidFill>
                            <a:schemeClr val="tx1"/>
                          </a:solidFill>
                          <a:effectLst/>
                          <a:latin typeface="Calibri"/>
                        </a:rPr>
                        <a:t>OnBase</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rgbClr val="F2F2F2">
                        <a:alpha val="45098"/>
                      </a:srgbClr>
                    </a:solidFill>
                  </a:tcPr>
                </a:tc>
                <a:tc>
                  <a:txBody>
                    <a:bodyPr/>
                    <a:lstStyle/>
                    <a:p>
                      <a:pPr algn="ctr" fontAlgn="ctr"/>
                      <a:r>
                        <a:rPr lang="en-US" sz="1100" b="0" i="0" u="none" strike="noStrike" cap="none" spc="0" dirty="0">
                          <a:solidFill>
                            <a:schemeClr val="tx1"/>
                          </a:solidFill>
                          <a:effectLst/>
                          <a:latin typeface="Calibri"/>
                        </a:rPr>
                        <a:t>Pay: 5214</a:t>
                      </a:r>
                      <a:br>
                        <a:rPr lang="en-US" sz="1100" b="0" i="0" u="none" strike="noStrike" cap="none" spc="0" dirty="0">
                          <a:solidFill>
                            <a:srgbClr val="21314D"/>
                          </a:solidFill>
                          <a:effectLst/>
                          <a:latin typeface="Calibri"/>
                        </a:rPr>
                      </a:br>
                      <a:r>
                        <a:rPr lang="en-US" sz="1100" b="0" i="0" u="none" strike="noStrike" cap="none" spc="0" dirty="0">
                          <a:solidFill>
                            <a:schemeClr val="tx1"/>
                          </a:solidFill>
                          <a:effectLst/>
                          <a:latin typeface="Calibri"/>
                        </a:rPr>
                        <a:t>Tuition: 5118</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rgbClr val="F2F2F2">
                        <a:alpha val="45098"/>
                      </a:srgbClr>
                    </a:solidFill>
                  </a:tcPr>
                </a:tc>
                <a:tc>
                  <a:txBody>
                    <a:bodyPr/>
                    <a:lstStyle/>
                    <a:p>
                      <a:pPr algn="ctr" fontAlgn="ctr"/>
                      <a:r>
                        <a:rPr lang="en-US" sz="1100" b="0" i="0" u="none" strike="noStrike" cap="none" spc="0" dirty="0">
                          <a:solidFill>
                            <a:schemeClr val="tx1"/>
                          </a:solidFill>
                          <a:effectLst/>
                          <a:latin typeface="Calibri"/>
                        </a:rPr>
                        <a:t>Student contracts are submitted on a semester basis.</a:t>
                      </a:r>
                      <a:br>
                        <a:rPr lang="en-US" sz="1100" b="0" i="0" u="none" strike="noStrike" cap="none" spc="0" dirty="0">
                          <a:solidFill>
                            <a:srgbClr val="21314D"/>
                          </a:solidFill>
                          <a:effectLst/>
                          <a:latin typeface="Calibri"/>
                        </a:rPr>
                      </a:br>
                      <a:br>
                        <a:rPr lang="en-US" sz="1100" b="0" i="0" u="none" strike="noStrike" cap="none" spc="0" dirty="0">
                          <a:solidFill>
                            <a:srgbClr val="21314D"/>
                          </a:solidFill>
                          <a:effectLst/>
                          <a:latin typeface="Calibri"/>
                        </a:rPr>
                      </a:br>
                      <a:r>
                        <a:rPr lang="en-US" sz="1100" b="0" i="0" u="none" strike="noStrike" cap="none" spc="0" dirty="0">
                          <a:solidFill>
                            <a:schemeClr val="tx1"/>
                          </a:solidFill>
                          <a:effectLst/>
                          <a:latin typeface="Calibri"/>
                        </a:rPr>
                        <a:t>Tuition is considered fringe &amp; should be proportionate to pay. Tuition is processed on a semester basis by  the Bursars.</a:t>
                      </a:r>
                      <a:br>
                        <a:rPr lang="en-US" sz="1100" b="0" i="0" u="none" strike="noStrike" cap="none" spc="0" dirty="0">
                          <a:solidFill>
                            <a:srgbClr val="21314D"/>
                          </a:solidFill>
                          <a:effectLst/>
                          <a:latin typeface="Calibri"/>
                        </a:rPr>
                      </a:br>
                      <a:br>
                        <a:rPr lang="en-US" sz="1100" b="0" i="0" u="none" strike="noStrike" cap="none" spc="0" dirty="0">
                          <a:solidFill>
                            <a:srgbClr val="21314D"/>
                          </a:solidFill>
                          <a:effectLst/>
                          <a:latin typeface="Calibri"/>
                        </a:rPr>
                      </a:br>
                      <a:r>
                        <a:rPr lang="en-US" sz="1100" b="0" i="0" u="none" strike="noStrike" cap="none" spc="0" dirty="0">
                          <a:solidFill>
                            <a:schemeClr val="tx1"/>
                          </a:solidFill>
                          <a:effectLst/>
                          <a:latin typeface="Calibri"/>
                        </a:rPr>
                        <a:t>Student is compensated semi-monthly through payroll. </a:t>
                      </a:r>
                      <a:endParaRPr lang="en-US" sz="1100" b="0" i="0" u="none" strike="noStrike" cap="none" spc="0" dirty="0">
                        <a:solidFill>
                          <a:schemeClr val="tx1"/>
                        </a:solidFill>
                        <a:effectLst/>
                        <a:latin typeface="Calibri" panose="020F0502020204030204" pitchFamily="34" charset="0"/>
                      </a:endParaRPr>
                    </a:p>
                  </a:txBody>
                  <a:tcPr marL="3338" marR="3338" marT="84570" marB="0" anchor="ctr">
                    <a:lnL w="12700" cap="flat" cmpd="sng" algn="ctr">
                      <a:solidFill>
                        <a:schemeClr val="tx1"/>
                      </a:solidFill>
                      <a:prstDash val="solid"/>
                      <a:round/>
                      <a:headEnd type="none" w="med" len="med"/>
                      <a:tailEnd type="none" w="med" len="med"/>
                    </a:lnL>
                    <a:lnR w="12700" cmpd="sng">
                      <a:solidFill>
                        <a:schemeClr val="tx1"/>
                      </a:solidFill>
                      <a:prstDash val="solid"/>
                    </a:lnR>
                    <a:lnT w="38100" cmpd="sng">
                      <a:noFill/>
                    </a:lnT>
                    <a:lnB w="12700" cap="flat" cmpd="sng" algn="ctr">
                      <a:solidFill>
                        <a:schemeClr val="tx1"/>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1550296084"/>
                  </a:ext>
                </a:extLst>
              </a:tr>
              <a:tr h="2237875">
                <a:tc>
                  <a:txBody>
                    <a:bodyPr/>
                    <a:lstStyle/>
                    <a:p>
                      <a:pPr algn="ctr" fontAlgn="ctr"/>
                      <a:r>
                        <a:rPr lang="en-US" sz="1100" b="1" i="0" u="none" strike="noStrike" cap="none" spc="0" dirty="0">
                          <a:solidFill>
                            <a:schemeClr val="tx1"/>
                          </a:solidFill>
                          <a:effectLst/>
                          <a:latin typeface="Calibri"/>
                        </a:rPr>
                        <a:t>Graduate Teaching Assistant</a:t>
                      </a:r>
                      <a:br>
                        <a:rPr lang="en-US" sz="1100" b="1" i="0" u="none" strike="noStrike" cap="none" spc="0" dirty="0">
                          <a:solidFill>
                            <a:srgbClr val="21314D"/>
                          </a:solidFill>
                          <a:effectLst/>
                          <a:latin typeface="Calibri"/>
                        </a:rPr>
                      </a:br>
                      <a:br>
                        <a:rPr lang="en-US" sz="1100" b="1" i="0" u="none" strike="noStrike" cap="none" spc="0" dirty="0">
                          <a:solidFill>
                            <a:srgbClr val="21314D"/>
                          </a:solidFill>
                          <a:effectLst/>
                          <a:latin typeface="Calibri"/>
                        </a:rPr>
                      </a:br>
                      <a:r>
                        <a:rPr lang="en-US" sz="1100" b="1" i="0" u="none" strike="noStrike" cap="none" spc="0" dirty="0">
                          <a:solidFill>
                            <a:srgbClr val="DD5F36"/>
                          </a:solidFill>
                          <a:effectLst/>
                          <a:latin typeface="Calibri"/>
                        </a:rPr>
                        <a:t>*Uncommon as</a:t>
                      </a:r>
                      <a:r>
                        <a:rPr lang="en-US" sz="1100" b="1" i="0" u="none" strike="noStrike" cap="none" spc="0" baseline="0" dirty="0">
                          <a:solidFill>
                            <a:srgbClr val="DD5F36"/>
                          </a:solidFill>
                          <a:effectLst/>
                          <a:latin typeface="Calibri"/>
                        </a:rPr>
                        <a:t> allowable on </a:t>
                      </a:r>
                      <a:r>
                        <a:rPr lang="en-US" sz="1100" b="1" i="0" u="none" strike="noStrike" cap="none" spc="0" dirty="0">
                          <a:solidFill>
                            <a:srgbClr val="DD5F36"/>
                          </a:solidFill>
                          <a:effectLst/>
                          <a:latin typeface="Calibri"/>
                        </a:rPr>
                        <a:t>research grant- confirm allowable w/ Research Accountant</a:t>
                      </a:r>
                      <a:br>
                        <a:rPr lang="en-US" sz="1100" b="1" i="0" u="none" strike="noStrike" cap="none" spc="0" dirty="0">
                          <a:solidFill>
                            <a:srgbClr val="DD5F36"/>
                          </a:solidFill>
                          <a:effectLst/>
                          <a:latin typeface="Calibri"/>
                        </a:rPr>
                      </a:br>
                      <a:r>
                        <a:rPr lang="en-US" sz="1100" b="1" i="0" u="none" strike="noStrike" cap="none" spc="0" dirty="0">
                          <a:solidFill>
                            <a:srgbClr val="DD5F36"/>
                          </a:solidFill>
                          <a:effectLst/>
                          <a:latin typeface="Calibri"/>
                        </a:rPr>
                        <a:t>prior to submission*</a:t>
                      </a:r>
                    </a:p>
                  </a:txBody>
                  <a:tcPr marL="3338" marR="3338" marT="8457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BFBFBF">
                        <a:alpha val="34902"/>
                      </a:srgbClr>
                    </a:solidFill>
                  </a:tcPr>
                </a:tc>
                <a:tc>
                  <a:txBody>
                    <a:bodyPr/>
                    <a:lstStyle/>
                    <a:p>
                      <a:pPr algn="ctr" fontAlgn="ctr"/>
                      <a:r>
                        <a:rPr lang="en-US" sz="1100" b="0" i="0" u="none" strike="noStrike" cap="none" spc="0" dirty="0">
                          <a:solidFill>
                            <a:schemeClr val="tx1"/>
                          </a:solidFill>
                          <a:effectLst/>
                          <a:latin typeface="Calibri"/>
                        </a:rPr>
                        <a:t>Employee</a:t>
                      </a:r>
                    </a:p>
                    <a:p>
                      <a:pPr algn="ctr" fontAlgn="ctr"/>
                      <a:endParaRPr lang="en-US" sz="1100" b="0" i="0" u="none" strike="noStrike" cap="none" spc="0" dirty="0">
                        <a:solidFill>
                          <a:schemeClr val="tx1"/>
                        </a:solidFill>
                        <a:effectLst/>
                        <a:latin typeface="Calibri"/>
                      </a:endParaRPr>
                    </a:p>
                    <a:p>
                      <a:pPr algn="ctr" fontAlgn="ctr"/>
                      <a:r>
                        <a:rPr lang="en-US" sz="1100" b="0" i="0" u="none" strike="noStrike" cap="none" spc="0" dirty="0">
                          <a:solidFill>
                            <a:schemeClr val="tx1"/>
                          </a:solidFill>
                          <a:effectLst/>
                          <a:latin typeface="Calibri"/>
                        </a:rPr>
                        <a:t>Salary Service Stipend</a:t>
                      </a:r>
                    </a:p>
                    <a:p>
                      <a:pPr algn="ctr" fontAlgn="ctr"/>
                      <a:endParaRPr lang="en-US" sz="1100" b="0" i="0" u="none" strike="noStrike" cap="none" spc="0" dirty="0">
                        <a:solidFill>
                          <a:schemeClr val="tx1"/>
                        </a:solidFill>
                        <a:effectLst/>
                        <a:latin typeface="Calibri"/>
                      </a:endParaRPr>
                    </a:p>
                    <a:p>
                      <a:pPr algn="ctr" fontAlgn="ctr"/>
                      <a:r>
                        <a:rPr lang="en-US" sz="1100" b="0" i="0" u="none" strike="noStrike" cap="none" spc="0" dirty="0">
                          <a:solidFill>
                            <a:schemeClr val="tx1"/>
                          </a:solidFill>
                          <a:effectLst/>
                          <a:latin typeface="Calibri"/>
                        </a:rPr>
                        <a:t>Payroll</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BFBFBF">
                        <a:alpha val="34902"/>
                      </a:srgbClr>
                    </a:solidFill>
                  </a:tcPr>
                </a:tc>
                <a:tc>
                  <a:txBody>
                    <a:bodyPr/>
                    <a:lstStyle/>
                    <a:p>
                      <a:pPr algn="ctr" fontAlgn="ctr"/>
                      <a:r>
                        <a:rPr lang="en-US" sz="1100" b="0" i="0" u="none" strike="noStrike" cap="none" spc="0" dirty="0">
                          <a:solidFill>
                            <a:schemeClr val="tx1"/>
                          </a:solidFill>
                          <a:effectLst/>
                          <a:latin typeface="Calibri"/>
                        </a:rPr>
                        <a:t>Teaching Assistantships (TAs) are for students who assist in the education of other students under direction of a faculty member.</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BFBFBF">
                        <a:alpha val="34902"/>
                      </a:srgbClr>
                    </a:solidFill>
                  </a:tcPr>
                </a:tc>
                <a:tc>
                  <a:txBody>
                    <a:bodyPr/>
                    <a:lstStyle/>
                    <a:p>
                      <a:pPr algn="ctr" fontAlgn="ctr"/>
                      <a:r>
                        <a:rPr lang="en-US" sz="1100" b="0" i="0" u="none" strike="noStrike" cap="none" spc="0" dirty="0">
                          <a:solidFill>
                            <a:schemeClr val="tx1"/>
                          </a:solidFill>
                          <a:effectLst/>
                          <a:latin typeface="Calibri"/>
                        </a:rPr>
                        <a:t>Graduate Contract Form</a:t>
                      </a:r>
                      <a:br>
                        <a:rPr lang="en-US" sz="1100" b="0" i="0" u="none" strike="noStrike" cap="none" spc="0" dirty="0">
                          <a:solidFill>
                            <a:srgbClr val="21314D"/>
                          </a:solidFill>
                          <a:effectLst/>
                          <a:latin typeface="Calibri"/>
                        </a:rPr>
                      </a:br>
                      <a:br>
                        <a:rPr lang="en-US" sz="1100" b="0" i="0" u="none" strike="noStrike" cap="none" spc="0" dirty="0">
                          <a:solidFill>
                            <a:srgbClr val="21314D"/>
                          </a:solidFill>
                          <a:effectLst/>
                          <a:latin typeface="Calibri"/>
                        </a:rPr>
                      </a:br>
                      <a:r>
                        <a:rPr lang="en-US" sz="1100" b="0" i="0" u="none" strike="noStrike" cap="none" spc="0" dirty="0">
                          <a:solidFill>
                            <a:schemeClr val="tx1"/>
                          </a:solidFill>
                          <a:effectLst/>
                          <a:latin typeface="Calibri"/>
                        </a:rPr>
                        <a:t>OnBase</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BFBFBF">
                        <a:alpha val="34902"/>
                      </a:srgbClr>
                    </a:solidFill>
                  </a:tcPr>
                </a:tc>
                <a:tc>
                  <a:txBody>
                    <a:bodyPr/>
                    <a:lstStyle/>
                    <a:p>
                      <a:pPr algn="ctr" fontAlgn="ctr"/>
                      <a:r>
                        <a:rPr lang="en-US" sz="1100" b="0" i="0" u="none" strike="noStrike" cap="none" spc="0" dirty="0">
                          <a:solidFill>
                            <a:schemeClr val="tx1"/>
                          </a:solidFill>
                          <a:effectLst/>
                          <a:latin typeface="Calibri"/>
                        </a:rPr>
                        <a:t>Pay: 5213</a:t>
                      </a:r>
                      <a:br>
                        <a:rPr lang="en-US" sz="1100" b="0" i="0" u="none" strike="noStrike" cap="none" spc="0" dirty="0">
                          <a:solidFill>
                            <a:srgbClr val="21314D"/>
                          </a:solidFill>
                          <a:effectLst/>
                          <a:latin typeface="Calibri"/>
                        </a:rPr>
                      </a:br>
                      <a:r>
                        <a:rPr lang="en-US" sz="1100" b="0" i="0" u="none" strike="noStrike" cap="none" spc="0" dirty="0">
                          <a:solidFill>
                            <a:schemeClr val="tx1"/>
                          </a:solidFill>
                          <a:effectLst/>
                          <a:latin typeface="Calibri"/>
                        </a:rPr>
                        <a:t>Tuition: 5119</a:t>
                      </a:r>
                    </a:p>
                  </a:txBody>
                  <a:tcPr marL="3338" marR="3338" marT="845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BFBFBF">
                        <a:alpha val="34902"/>
                      </a:srgbClr>
                    </a:solidFill>
                  </a:tcPr>
                </a:tc>
                <a:tc>
                  <a:txBody>
                    <a:bodyPr/>
                    <a:lstStyle/>
                    <a:p>
                      <a:pPr algn="ctr" fontAlgn="ctr"/>
                      <a:r>
                        <a:rPr lang="en-US" sz="1100" b="0" i="0" u="none" strike="noStrike" cap="none" spc="0" dirty="0">
                          <a:solidFill>
                            <a:schemeClr val="tx1"/>
                          </a:solidFill>
                          <a:effectLst/>
                          <a:latin typeface="Calibri"/>
                        </a:rPr>
                        <a:t>Student contracts are submitted on a semester basis.</a:t>
                      </a:r>
                      <a:br>
                        <a:rPr lang="en-US" sz="1100" b="0" i="0" u="none" strike="noStrike" cap="none" spc="0" dirty="0">
                          <a:solidFill>
                            <a:srgbClr val="21314D"/>
                          </a:solidFill>
                          <a:effectLst/>
                          <a:latin typeface="Calibri"/>
                        </a:rPr>
                      </a:br>
                      <a:br>
                        <a:rPr lang="en-US" sz="1100" b="0" i="0" u="none" strike="noStrike" cap="none" spc="0" dirty="0">
                          <a:solidFill>
                            <a:srgbClr val="21314D"/>
                          </a:solidFill>
                          <a:effectLst/>
                          <a:latin typeface="Calibri"/>
                        </a:rPr>
                      </a:br>
                      <a:r>
                        <a:rPr lang="en-US" sz="1100" b="0" i="0" u="none" strike="noStrike" cap="none" spc="0" dirty="0">
                          <a:solidFill>
                            <a:schemeClr val="tx1"/>
                          </a:solidFill>
                          <a:effectLst/>
                          <a:latin typeface="Calibri"/>
                        </a:rPr>
                        <a:t>Tuition remission is standard and determined by department. Tuition is processed on a semester basis by the Bursars.</a:t>
                      </a:r>
                      <a:br>
                        <a:rPr lang="en-US" sz="1100" b="0" i="0" u="none" strike="noStrike" cap="none" spc="0" dirty="0">
                          <a:solidFill>
                            <a:srgbClr val="21314D"/>
                          </a:solidFill>
                          <a:effectLst/>
                          <a:latin typeface="Calibri"/>
                        </a:rPr>
                      </a:br>
                      <a:br>
                        <a:rPr lang="en-US" sz="1100" b="0" i="0" u="none" strike="noStrike" cap="none" spc="0" dirty="0">
                          <a:solidFill>
                            <a:srgbClr val="21314D"/>
                          </a:solidFill>
                          <a:effectLst/>
                          <a:latin typeface="Calibri"/>
                        </a:rPr>
                      </a:br>
                      <a:r>
                        <a:rPr lang="en-US" sz="1100" b="0" i="0" u="none" strike="noStrike" cap="none" spc="0" dirty="0">
                          <a:solidFill>
                            <a:schemeClr val="tx1"/>
                          </a:solidFill>
                          <a:effectLst/>
                          <a:latin typeface="Calibri"/>
                        </a:rPr>
                        <a:t>Student is compensated semi-monthly through payroll.</a:t>
                      </a:r>
                    </a:p>
                  </a:txBody>
                  <a:tcPr marL="3338" marR="3338" marT="8457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BFBFBF">
                        <a:alpha val="34902"/>
                      </a:srgbClr>
                    </a:solidFill>
                  </a:tcPr>
                </a:tc>
                <a:extLst>
                  <a:ext uri="{0D108BD9-81ED-4DB2-BD59-A6C34878D82A}">
                    <a16:rowId xmlns:a16="http://schemas.microsoft.com/office/drawing/2014/main" val="1833960093"/>
                  </a:ext>
                </a:extLst>
              </a:tr>
            </a:tbl>
          </a:graphicData>
        </a:graphic>
      </p:graphicFrame>
    </p:spTree>
    <p:extLst>
      <p:ext uri="{BB962C8B-B14F-4D97-AF65-F5344CB8AC3E}">
        <p14:creationId xmlns:p14="http://schemas.microsoft.com/office/powerpoint/2010/main" val="1365508294"/>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Mines Colors">
      <a:dk1>
        <a:srgbClr val="21314D"/>
      </a:dk1>
      <a:lt1>
        <a:srgbClr val="FFFFFF"/>
      </a:lt1>
      <a:dk2>
        <a:srgbClr val="263F6A"/>
      </a:dk2>
      <a:lt2>
        <a:srgbClr val="FFFFFF"/>
      </a:lt2>
      <a:accent1>
        <a:srgbClr val="B2B4B3"/>
      </a:accent1>
      <a:accent2>
        <a:srgbClr val="CED5DD"/>
      </a:accent2>
      <a:accent3>
        <a:srgbClr val="263F6A"/>
      </a:accent3>
      <a:accent4>
        <a:srgbClr val="D2492A"/>
      </a:accent4>
      <a:accent5>
        <a:srgbClr val="92A2BD"/>
      </a:accent5>
      <a:accent6>
        <a:srgbClr val="21314D"/>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es_PPT_FA&amp;O_Template New_04232020" id="{6760D7B7-066F-48D8-A2F3-1DD77093280E}" vid="{B946C631-2A6D-466E-9476-7404928C1B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A1FCC6AFA07F4292F58E613419906B" ma:contentTypeVersion="2" ma:contentTypeDescription="Create a new document." ma:contentTypeScope="" ma:versionID="fb85bd4cfbb55a68a7baa88f9f36f969">
  <xsd:schema xmlns:xsd="http://www.w3.org/2001/XMLSchema" xmlns:xs="http://www.w3.org/2001/XMLSchema" xmlns:p="http://schemas.microsoft.com/office/2006/metadata/properties" xmlns:ns2="9d173035-5dda-47ff-9c84-fcb895e65fe8" targetNamespace="http://schemas.microsoft.com/office/2006/metadata/properties" ma:root="true" ma:fieldsID="722caa2f448f74190cc1c6ade5ccb7e4" ns2:_="">
    <xsd:import namespace="9d173035-5dda-47ff-9c84-fcb895e65fe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73035-5dda-47ff-9c84-fcb895e65f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BDB9C3-B06C-4690-B98E-E95DA2B3BF61}">
  <ds:schemaRefs>
    <ds:schemaRef ds:uri="http://schemas.microsoft.com/office/2006/documentManagement/types"/>
    <ds:schemaRef ds:uri="http://schemas.microsoft.com/office/2006/metadata/properties"/>
    <ds:schemaRef ds:uri="9d173035-5dda-47ff-9c84-fcb895e65fe8"/>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6D7F715-FBC5-47DA-90E1-C8879FA1C1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73035-5dda-47ff-9c84-fcb895e65f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E45CD-E3D2-40E8-B99C-D67DE845E8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Mines_PPT_FA&amp;O_Template New_04232020</Template>
  <TotalTime>1787</TotalTime>
  <Words>2989</Words>
  <Application>Microsoft Office PowerPoint</Application>
  <PresentationFormat>Widescreen</PresentationFormat>
  <Paragraphs>445</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Courier New</vt:lpstr>
      <vt:lpstr>Gotham</vt:lpstr>
      <vt:lpstr>Gotham Book</vt:lpstr>
      <vt:lpstr>Wingdings</vt:lpstr>
      <vt:lpstr>Office Theme</vt:lpstr>
      <vt:lpstr>PowerPoint Presentation</vt:lpstr>
      <vt:lpstr>PowerPoint Presentation</vt:lpstr>
      <vt:lpstr>PowerPoint Presentation</vt:lpstr>
      <vt:lpstr>PowerPoint Presentation</vt:lpstr>
      <vt:lpstr>The Importance of Accuracy</vt:lpstr>
      <vt:lpstr>PowerPoint Presentation</vt:lpstr>
      <vt:lpstr>Academic, Research, &amp; Other Faculty</vt:lpstr>
      <vt:lpstr>MAPS Forms Directory</vt:lpstr>
      <vt:lpstr>Graduate RAs &amp; TAs</vt:lpstr>
      <vt:lpstr>PowerPoint Presentation</vt:lpstr>
      <vt:lpstr>Graduate RA &amp; TA Tuition</vt:lpstr>
      <vt:lpstr>PowerPoint Presentation</vt:lpstr>
      <vt:lpstr>Hourly Students</vt:lpstr>
      <vt:lpstr>Hourly Students: Graduates</vt:lpstr>
      <vt:lpstr>Hourly Students: Undergraduates</vt:lpstr>
      <vt:lpstr>Common Scenarios</vt:lpstr>
      <vt:lpstr>Common Scenarios</vt:lpstr>
      <vt:lpstr>Common Scenarios</vt:lpstr>
      <vt:lpstr>Common Scenarios</vt:lpstr>
      <vt:lpstr>Common Scenarios</vt:lpstr>
      <vt:lpstr>Common Scenarios</vt:lpstr>
      <vt:lpstr>Common Scenarios</vt:lpstr>
      <vt:lpstr>Common Scenarios</vt:lpstr>
      <vt:lpstr>PowerPoint Presentation</vt:lpstr>
      <vt:lpstr>PowerPoint Presentation</vt:lpstr>
      <vt:lpstr>Graduate Fellowships</vt:lpstr>
      <vt:lpstr>Graduate Fellowships</vt:lpstr>
      <vt:lpstr>Participant Support &amp; REU Award Set-up</vt:lpstr>
      <vt:lpstr>Participant Support/REU Award Set-up:</vt:lpstr>
      <vt:lpstr>Participant Support</vt:lpstr>
      <vt:lpstr>REU Supplemental Awards</vt:lpstr>
      <vt:lpstr>Participant Support / REU Agreement and Payment Request </vt:lpstr>
      <vt:lpstr>PowerPoint Presentation</vt:lpstr>
      <vt:lpstr>PowerPoint Presentation</vt:lpstr>
      <vt:lpstr>Honorarium</vt:lpstr>
      <vt:lpstr>Common Scenarios</vt:lpstr>
      <vt:lpstr>Common Scenarios</vt:lpstr>
      <vt:lpstr>PowerPoint Presentation</vt:lpstr>
      <vt:lpstr>PowerPoint Presentation</vt:lpstr>
      <vt:lpstr>PowerPoint Presentation</vt:lpstr>
      <vt:lpstr>PowerPoint Presentation</vt:lpstr>
      <vt:lpstr>Conclusion:</vt:lpstr>
      <vt:lpstr>Resources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subject/>
  <dc:creator>Jill Bremer</dc:creator>
  <cp:keywords/>
  <dc:description/>
  <cp:lastModifiedBy>Natasha Alizadeh</cp:lastModifiedBy>
  <cp:revision>1076</cp:revision>
  <dcterms:created xsi:type="dcterms:W3CDTF">2021-09-03T14:48:25Z</dcterms:created>
  <dcterms:modified xsi:type="dcterms:W3CDTF">2022-04-26T17:04:06Z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0x010100E7A1FCC6AFA07F4292F58E613419906B</vt:lpwstr>
  </property>
</Properties>
</file>