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80" r:id="rId3"/>
    <p:sldId id="281" r:id="rId4"/>
    <p:sldId id="282" r:id="rId5"/>
    <p:sldId id="318" r:id="rId6"/>
    <p:sldId id="276" r:id="rId7"/>
    <p:sldId id="277" r:id="rId8"/>
    <p:sldId id="268" r:id="rId9"/>
    <p:sldId id="284" r:id="rId10"/>
    <p:sldId id="293" r:id="rId11"/>
    <p:sldId id="285" r:id="rId12"/>
    <p:sldId id="291" r:id="rId13"/>
    <p:sldId id="294" r:id="rId14"/>
    <p:sldId id="309" r:id="rId15"/>
    <p:sldId id="295" r:id="rId16"/>
    <p:sldId id="296" r:id="rId17"/>
    <p:sldId id="297" r:id="rId18"/>
    <p:sldId id="301" r:id="rId19"/>
    <p:sldId id="302" r:id="rId20"/>
    <p:sldId id="305" r:id="rId21"/>
    <p:sldId id="304" r:id="rId22"/>
    <p:sldId id="274" r:id="rId23"/>
    <p:sldId id="306" r:id="rId24"/>
    <p:sldId id="298" r:id="rId25"/>
    <p:sldId id="299" r:id="rId26"/>
    <p:sldId id="313" r:id="rId27"/>
    <p:sldId id="314" r:id="rId28"/>
    <p:sldId id="316" r:id="rId29"/>
    <p:sldId id="311" r:id="rId30"/>
    <p:sldId id="307" r:id="rId31"/>
    <p:sldId id="308" r:id="rId32"/>
    <p:sldId id="286" r:id="rId33"/>
    <p:sldId id="287" r:id="rId34"/>
    <p:sldId id="288" r:id="rId35"/>
    <p:sldId id="319" r:id="rId36"/>
    <p:sldId id="275" r:id="rId37"/>
    <p:sldId id="300" r:id="rId38"/>
    <p:sldId id="26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ia Higginbotham" initials="AH" lastIdx="6" clrIdx="0">
    <p:extLst>
      <p:ext uri="{19B8F6BF-5375-455C-9EA6-DF929625EA0E}">
        <p15:presenceInfo xmlns:p15="http://schemas.microsoft.com/office/powerpoint/2012/main" userId="S-1-5-21-1034197437-1726532848-3120442065-68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0B1D37"/>
    <a:srgbClr val="DD5F36"/>
    <a:srgbClr val="A3B2C9"/>
    <a:srgbClr val="D5DCDF"/>
    <a:srgbClr val="8498B6"/>
    <a:srgbClr val="D0DDE5"/>
    <a:srgbClr val="2B4160"/>
    <a:srgbClr val="797C7D"/>
    <a:srgbClr val="9D9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1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Built for Mines.  Built for Minds.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A22-A6FB-4471-AF4E-0A0421330D74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E26CB-C7C2-44BA-80FD-84CDDC198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002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r>
              <a:rPr lang="en-US"/>
              <a:t>Built for Mines.  Built for Minds.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500723C3-EB5C-A642-B85D-D0CFBDF0181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C195DD2E-9C19-4745-BEC7-B2FFE8F93E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57D4-5D50-499A-9C12-496DBB63C8FB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53F-9C27-4893-B4BB-D27E62C20688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7100-72C5-4D9E-B8BB-19901CF75BAC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B691-4F6C-4CBB-A62A-C0A1412B45A1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4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ECDD-2B33-457D-91CF-670C8C29090C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D84-FDCF-47F9-9157-0006710137C2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77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E1F4-66EB-491F-8390-C555511E0726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4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7EAE-475E-4DCD-AB42-80C6CA03380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E1DB-1147-4752-867F-5D2621642417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23F4-5A22-4310-A180-1F9421E11D37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9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903A-646C-4041-9627-AA8D3B25A85B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26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9A53-8E54-49DC-A436-209EB6CB61C1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CC58-CEA3-425A-92A5-FBDDF9CC4EF3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FAFA4-A730-4DF7-B4C4-330E43BD9C4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20EC-0A47-4071-BD6A-8243C0925BA5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>
              <a:solidFill>
                <a:srgbClr val="335B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0A83-3449-41C9-9811-33BC513FAAF2}" type="datetime1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50408-E2BA-4DDF-99F1-0B2349A2ECBB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9CB0-E920-4D61-A677-94DE3C2A0C1F}" type="datetime1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2947-BD70-451A-B271-0CF7783D0C9B}" type="datetime1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6A33-73BE-41DC-9017-E643F9D93066}" type="datetime1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F9C37-9000-4482-B912-0620D3CA21F4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BA93-3C91-4693-BFBB-9B8E789BFA05}" type="datetime1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Questions: ora@mines.edu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3EEBB-6EBE-E149-9CF4-CED2E795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89332546-BEF4-42B5-98E0-27BD7777A64D}" type="datetime1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/>
              <a:t>Questions: ora@mines.edu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B0F3EEBB-6EBE-E149-9CF4-CED2E7952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B5C7CC6-D8F9-4504-A6B2-323202664944}" type="datetime1">
              <a:rPr lang="en-US" smtClean="0">
                <a:solidFill>
                  <a:prstClr val="black"/>
                </a:solidFill>
              </a:rPr>
              <a:t>10/14/2019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Questions: ora@mines.edu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335B74"/>
                </a:solidFill>
              </a:rPr>
              <a:pPr/>
              <a:t>‹#›</a:t>
            </a:fld>
            <a:endParaRPr lang="en-US" dirty="0">
              <a:solidFill>
                <a:srgbClr val="335B7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860120"/>
            <a:ext cx="7772400" cy="5751576"/>
          </a:xfrm>
        </p:spPr>
        <p:txBody>
          <a:bodyPr/>
          <a:lstStyle/>
          <a:p>
            <a:r>
              <a:rPr lang="en-US" dirty="0"/>
              <a:t>CRS,  Research,</a:t>
            </a:r>
            <a:br>
              <a:rPr lang="en-US" dirty="0"/>
            </a:br>
            <a:r>
              <a:rPr lang="en-US" dirty="0"/>
              <a:t>And you</a:t>
            </a:r>
          </a:p>
        </p:txBody>
      </p:sp>
    </p:spTree>
    <p:extLst>
      <p:ext uri="{BB962C8B-B14F-4D97-AF65-F5344CB8AC3E}">
        <p14:creationId xmlns:p14="http://schemas.microsoft.com/office/powerpoint/2010/main" val="23835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4" r="64771" b="63185"/>
          <a:stretch/>
        </p:blipFill>
        <p:spPr>
          <a:xfrm>
            <a:off x="457200" y="1312120"/>
            <a:ext cx="4295076" cy="1742669"/>
          </a:xfrm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41334" y="3327250"/>
            <a:ext cx="8461332" cy="2309980"/>
          </a:xfrm>
          <a:ln>
            <a:noFill/>
          </a:ln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New: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Starts a new Proposal record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Views: </a:t>
            </a:r>
            <a:r>
              <a:rPr lang="en-US" i="1" u="sng" dirty="0">
                <a:solidFill>
                  <a:prstClr val="black"/>
                </a:solidFill>
                <a:latin typeface="Arial"/>
              </a:rPr>
              <a:t>Do not use</a:t>
            </a:r>
            <a:r>
              <a:rPr lang="en-US" b="1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Campus &amp; ORA share a common view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Search: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Search for a particular Proposal record – co-PI, title, sponsor,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dept</a:t>
            </a:r>
            <a:r>
              <a:rPr lang="en-US" dirty="0">
                <a:solidFill>
                  <a:prstClr val="black"/>
                </a:solidFill>
                <a:latin typeface="Arial"/>
              </a:rPr>
              <a:t>/center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Copy Proposal: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You can Copy an old proposal and update the data to make a new Proposal record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/>
              </a:rPr>
              <a:t>Actions: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Export Proposal records to your computer via MS Excel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920"/>
            <a:ext cx="4781403" cy="10177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My Proposals</a:t>
            </a:r>
          </a:p>
        </p:txBody>
      </p:sp>
    </p:spTree>
    <p:extLst>
      <p:ext uri="{BB962C8B-B14F-4D97-AF65-F5344CB8AC3E}">
        <p14:creationId xmlns:p14="http://schemas.microsoft.com/office/powerpoint/2010/main" val="21317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7537" y="982227"/>
            <a:ext cx="6698871" cy="457200"/>
          </a:xfrm>
          <a:ln>
            <a:noFill/>
          </a:ln>
        </p:spPr>
        <p:txBody>
          <a:bodyPr/>
          <a:lstStyle/>
          <a:p>
            <a:r>
              <a:rPr lang="en-US" dirty="0"/>
              <a:t>After selecting ‘New’, you need just 7 points of data to start a proposal: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378" y="220227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Proposal Data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6475" y="1381672"/>
            <a:ext cx="5464758" cy="4680052"/>
            <a:chOff x="546475" y="1381672"/>
            <a:chExt cx="5464758" cy="4680052"/>
          </a:xfrm>
        </p:grpSpPr>
        <p:pic>
          <p:nvPicPr>
            <p:cNvPr id="25" name="Picture 2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75" y="1381672"/>
              <a:ext cx="5464758" cy="468005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556988" y="1960387"/>
              <a:ext cx="4679711" cy="2692993"/>
              <a:chOff x="-1124363" y="379596"/>
              <a:chExt cx="4680197" cy="269352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1113650" y="379596"/>
                <a:ext cx="2046999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1086147" y="1497303"/>
                <a:ext cx="1674154" cy="184980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-1051741" y="2888114"/>
                <a:ext cx="1849609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-1044186" y="2673427"/>
                <a:ext cx="1834990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-1098261" y="1682283"/>
                <a:ext cx="1681464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62620" y="1457181"/>
                <a:ext cx="2193214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1124363" y="944138"/>
                <a:ext cx="1944651" cy="185005"/>
              </a:xfrm>
              <a:prstGeom prst="rect">
                <a:avLst/>
              </a:prstGeom>
              <a:solidFill>
                <a:srgbClr val="FFFF00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595200" y="4805381"/>
            <a:ext cx="2225675" cy="19812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Right Arrow Callout 39"/>
          <p:cNvSpPr/>
          <p:nvPr/>
        </p:nvSpPr>
        <p:spPr>
          <a:xfrm flipH="1">
            <a:off x="4059765" y="4576730"/>
            <a:ext cx="1398925" cy="1029744"/>
          </a:xfrm>
          <a:prstGeom prst="right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/>
              <a:t>Notes = Extra Credit</a:t>
            </a:r>
          </a:p>
        </p:txBody>
      </p:sp>
      <p:sp>
        <p:nvSpPr>
          <p:cNvPr id="17" name="Up Arrow 16"/>
          <p:cNvSpPr/>
          <p:nvPr/>
        </p:nvSpPr>
        <p:spPr>
          <a:xfrm rot="16200000">
            <a:off x="4645802" y="4617329"/>
            <a:ext cx="226851" cy="235285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4154" y="5194237"/>
            <a:ext cx="29678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Send to Proposal Analyst OR complete Compliance tab &amp; then send to Proposal Analyst</a:t>
            </a:r>
          </a:p>
        </p:txBody>
      </p:sp>
    </p:spTree>
    <p:extLst>
      <p:ext uri="{BB962C8B-B14F-4D97-AF65-F5344CB8AC3E}">
        <p14:creationId xmlns:p14="http://schemas.microsoft.com/office/powerpoint/2010/main" val="2187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7" y="101601"/>
            <a:ext cx="7886700" cy="88712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Team Tab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9" y="1047365"/>
            <a:ext cx="6138353" cy="4596265"/>
          </a:xfrm>
          <a:ln>
            <a:noFill/>
          </a:ln>
        </p:spPr>
      </p:pic>
      <p:sp>
        <p:nvSpPr>
          <p:cNvPr id="6" name="Up Arrow 5"/>
          <p:cNvSpPr/>
          <p:nvPr/>
        </p:nvSpPr>
        <p:spPr>
          <a:xfrm rot="14515857">
            <a:off x="1171839" y="3562653"/>
            <a:ext cx="355299" cy="917874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1891" y="5274298"/>
            <a:ext cx="495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New to add PI &amp; co-PIs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84" y="369662"/>
            <a:ext cx="5543512" cy="43712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30308" y="381080"/>
            <a:ext cx="584782" cy="47148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4047" y="101601"/>
            <a:ext cx="7886700" cy="88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Team Tab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84" y="369662"/>
            <a:ext cx="5543512" cy="4371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0308" y="381080"/>
            <a:ext cx="584782" cy="47148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" y="890015"/>
            <a:ext cx="8861817" cy="31277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63174" y="4100946"/>
            <a:ext cx="664387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magnifying glass to search for &amp; add Mines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Allocation of Credit should total 100%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Role = PI, co-PI, Senior Personnel, &amp; Postdoc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 Months needs to have at least a value of zero in all fields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Faculty = calendar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Faculty = academic effort if they have cost share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Academic Faculty = summer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46" y="101601"/>
            <a:ext cx="8779953" cy="8871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Current &amp; Pending Document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5850" y="786810"/>
            <a:ext cx="6941916" cy="5695102"/>
            <a:chOff x="364047" y="1666481"/>
            <a:chExt cx="6363027" cy="517872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47" y="1666481"/>
              <a:ext cx="6363027" cy="4616687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Up Arrow 5"/>
            <p:cNvSpPr/>
            <p:nvPr/>
          </p:nvSpPr>
          <p:spPr>
            <a:xfrm rot="14515857">
              <a:off x="3350351" y="4454165"/>
              <a:ext cx="272793" cy="783988"/>
            </a:xfrm>
            <a:prstGeom prst="upArrow">
              <a:avLst>
                <a:gd name="adj1" fmla="val 71949"/>
                <a:gd name="adj2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522194" y="6173999"/>
              <a:ext cx="249155" cy="671202"/>
            </a:xfrm>
            <a:prstGeom prst="upArrow">
              <a:avLst>
                <a:gd name="adj1" fmla="val 71949"/>
                <a:gd name="adj2" fmla="val 5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026824" y="1116096"/>
            <a:ext cx="601012" cy="48004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73006" y="1066257"/>
            <a:ext cx="2051398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proposal draft stage, faculty can generate their own Current &amp; Pending Support document in CRS by going to the “Team” tab and checking their name.</a:t>
            </a:r>
          </a:p>
          <a:p>
            <a:endParaRPr lang="en-US" dirty="0"/>
          </a:p>
          <a:p>
            <a:r>
              <a:rPr lang="en-US" b="1" dirty="0" smtClean="0"/>
              <a:t>Note – this can only be done when proposal is in “Draft” or “</a:t>
            </a:r>
            <a:r>
              <a:rPr lang="en-US" b="1" smtClean="0"/>
              <a:t>Proposal Preparation.”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68" y="189635"/>
            <a:ext cx="8724930" cy="78018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Current &amp; Pending – Documents Tab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1266037"/>
            <a:ext cx="8496512" cy="3898901"/>
          </a:xfrm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4014273" y="1473199"/>
            <a:ext cx="698404" cy="54497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2267" y="4141552"/>
            <a:ext cx="2466785" cy="80919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7" y="983890"/>
            <a:ext cx="8857684" cy="3333071"/>
          </a:xfr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141" y="96765"/>
            <a:ext cx="7886700" cy="1062616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671" y="5438073"/>
            <a:ext cx="75927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View only access to Budget. Proposal Analyst will enter budget information.</a:t>
            </a:r>
          </a:p>
        </p:txBody>
      </p:sp>
      <p:sp>
        <p:nvSpPr>
          <p:cNvPr id="7" name="Right Arrow Callout 6"/>
          <p:cNvSpPr/>
          <p:nvPr/>
        </p:nvSpPr>
        <p:spPr>
          <a:xfrm rot="16200000">
            <a:off x="1211358" y="4014089"/>
            <a:ext cx="1344511" cy="1192758"/>
          </a:xfrm>
          <a:prstGeom prst="rightArrow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Total Budget</a:t>
            </a:r>
          </a:p>
        </p:txBody>
      </p:sp>
      <p:sp>
        <p:nvSpPr>
          <p:cNvPr id="10" name="Right Arrow Callout 9"/>
          <p:cNvSpPr/>
          <p:nvPr/>
        </p:nvSpPr>
        <p:spPr>
          <a:xfrm rot="16200000">
            <a:off x="5188511" y="1529844"/>
            <a:ext cx="1344513" cy="616124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05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Years 1-5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93" y="407746"/>
            <a:ext cx="5543512" cy="4371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51564" y="388002"/>
            <a:ext cx="687584" cy="595888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Subk</a:t>
            </a:r>
            <a:r>
              <a:rPr lang="en-US" b="1" dirty="0">
                <a:solidFill>
                  <a:schemeClr val="tx2"/>
                </a:solidFill>
              </a:rPr>
              <a:t> &amp; Cost Share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67434"/>
            <a:ext cx="3327432" cy="3500994"/>
          </a:xfrm>
          <a:prstGeom prst="rect">
            <a:avLst/>
          </a:prstGeom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431324" y="1807158"/>
            <a:ext cx="3619726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Subk</a:t>
            </a:r>
            <a:r>
              <a:rPr lang="en-US" dirty="0"/>
              <a:t> &amp; Cost share tabs appear at the top when ‘Yes’ is answered to these questions on the Proposal tab</a:t>
            </a:r>
          </a:p>
          <a:p>
            <a:endParaRPr lang="en-US" dirty="0"/>
          </a:p>
          <a:p>
            <a:r>
              <a:rPr lang="en-US" dirty="0"/>
              <a:t>Otherwise, they remain hidden</a:t>
            </a:r>
          </a:p>
        </p:txBody>
      </p:sp>
      <p:sp>
        <p:nvSpPr>
          <p:cNvPr id="21" name="Oval 20"/>
          <p:cNvSpPr/>
          <p:nvPr/>
        </p:nvSpPr>
        <p:spPr>
          <a:xfrm>
            <a:off x="628650" y="3320772"/>
            <a:ext cx="1724983" cy="60195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02479" y="1467434"/>
            <a:ext cx="745208" cy="468678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Subk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14764" y="576361"/>
            <a:ext cx="4982210" cy="790575"/>
            <a:chOff x="696584" y="1769268"/>
            <a:chExt cx="4982210" cy="790575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84" y="1993106"/>
              <a:ext cx="4982210" cy="3429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105335" y="1769268"/>
              <a:ext cx="790575" cy="790575"/>
            </a:xfrm>
            <a:prstGeom prst="ellipse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7" y="1590774"/>
            <a:ext cx="8268125" cy="3562533"/>
          </a:xfrm>
          <a:prstGeom prst="rect">
            <a:avLst/>
          </a:prstGeom>
          <a:ln>
            <a:noFill/>
          </a:ln>
        </p:spPr>
      </p:pic>
      <p:sp>
        <p:nvSpPr>
          <p:cNvPr id="8" name="Up Arrow 7"/>
          <p:cNvSpPr/>
          <p:nvPr/>
        </p:nvSpPr>
        <p:spPr>
          <a:xfrm rot="14313715">
            <a:off x="1012134" y="3232311"/>
            <a:ext cx="258094" cy="655036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45141" y="3434350"/>
            <a:ext cx="212102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record has 1 subcontractor – ASU</a:t>
            </a:r>
          </a:p>
          <a:p>
            <a:endParaRPr lang="en-US" dirty="0"/>
          </a:p>
          <a:p>
            <a:r>
              <a:rPr lang="en-US" dirty="0"/>
              <a:t>Click new to add a subcontractor</a:t>
            </a:r>
          </a:p>
        </p:txBody>
      </p:sp>
    </p:spTree>
    <p:extLst>
      <p:ext uri="{BB962C8B-B14F-4D97-AF65-F5344CB8AC3E}">
        <p14:creationId xmlns:p14="http://schemas.microsoft.com/office/powerpoint/2010/main" val="168980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" y="1044519"/>
            <a:ext cx="4727894" cy="284309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8" y="108477"/>
            <a:ext cx="8132769" cy="13229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21" y="3108549"/>
            <a:ext cx="6655142" cy="2978303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012780" y="971649"/>
            <a:ext cx="521692" cy="56497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9246" y="3174685"/>
            <a:ext cx="842171" cy="515379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Up Arrow 8"/>
          <p:cNvSpPr/>
          <p:nvPr/>
        </p:nvSpPr>
        <p:spPr>
          <a:xfrm rot="17704955">
            <a:off x="4420845" y="4874717"/>
            <a:ext cx="258094" cy="655036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9735" y="1536625"/>
            <a:ext cx="26782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magnifying glass allows you to search for sponsors.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80" y="1536625"/>
            <a:ext cx="443674" cy="3597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2932AE-7F9E-DB47-9B77-84DF9FBDA87C}"/>
              </a:ext>
            </a:extLst>
          </p:cNvPr>
          <p:cNvSpPr txBox="1"/>
          <p:nvPr/>
        </p:nvSpPr>
        <p:spPr>
          <a:xfrm>
            <a:off x="5677977" y="5029843"/>
            <a:ext cx="26782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Add subcontractor documents 1 at a time. </a:t>
            </a:r>
          </a:p>
        </p:txBody>
      </p:sp>
    </p:spTree>
    <p:extLst>
      <p:ext uri="{BB962C8B-B14F-4D97-AF65-F5344CB8AC3E}">
        <p14:creationId xmlns:p14="http://schemas.microsoft.com/office/powerpoint/2010/main" val="12494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CRS </a:t>
            </a:r>
            <a:r>
              <a:rPr lang="en-US" b="1" dirty="0" smtClean="0">
                <a:solidFill>
                  <a:schemeClr val="tx2"/>
                </a:solidFill>
              </a:rPr>
              <a:t>Agenda - Proposals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36571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CRS?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What’s new?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login?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do I start a proposal?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How will proposal routing and approval work?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98" y="27171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Cost Share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652" y="514160"/>
            <a:ext cx="5395428" cy="841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153" y="5322012"/>
            <a:ext cx="528944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View only access to Cost Share – </a:t>
            </a:r>
          </a:p>
          <a:p>
            <a:endParaRPr lang="en-US" sz="800" dirty="0"/>
          </a:p>
          <a:p>
            <a:r>
              <a:rPr lang="en-US" dirty="0"/>
              <a:t>Proposal Analyst will enter the information &amp; data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98" y="1391386"/>
            <a:ext cx="8179220" cy="39626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7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77" y="115744"/>
            <a:ext cx="7886700" cy="78018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Compliance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3" y="3516310"/>
            <a:ext cx="412771" cy="8890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861222"/>
            <a:ext cx="8108198" cy="4103273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1818" y="5246255"/>
            <a:ext cx="60221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All Compliance questions are required for each proposal &amp; must be completed before routing.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42" y="335278"/>
            <a:ext cx="5543512" cy="4371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04028" y="272626"/>
            <a:ext cx="921799" cy="71212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Send to Proposal Analyst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" t="31583" r="3397" b="17310"/>
          <a:stretch/>
        </p:blipFill>
        <p:spPr>
          <a:xfrm>
            <a:off x="295564" y="1542907"/>
            <a:ext cx="4276436" cy="57265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091" y="2327564"/>
            <a:ext cx="740756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Located at the bottom of 2 tabs: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Proposal tab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Compliance tab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If the Compliance tab </a:t>
            </a:r>
            <a:r>
              <a:rPr lang="en-US" sz="2000" b="1" dirty="0"/>
              <a:t>is completed </a:t>
            </a:r>
            <a:r>
              <a:rPr lang="en-US" sz="2000" dirty="0"/>
              <a:t>by the PI, the Proposal Analyst can upload documents and start the routing process</a:t>
            </a:r>
          </a:p>
          <a:p>
            <a:endParaRPr lang="en-US" sz="2000" dirty="0"/>
          </a:p>
          <a:p>
            <a:r>
              <a:rPr lang="en-US" sz="2000" dirty="0"/>
              <a:t>If the Compliance tab </a:t>
            </a:r>
            <a:r>
              <a:rPr lang="en-US" sz="2000" b="1" dirty="0"/>
              <a:t>is not completed, </a:t>
            </a:r>
            <a:r>
              <a:rPr lang="en-US" sz="2000" dirty="0"/>
              <a:t>then the Proposal Analyst can continue working in the proposal and route once the Compliance questions are answered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40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170343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Documents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0" y="1366598"/>
            <a:ext cx="8033163" cy="4546834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93" y="657615"/>
            <a:ext cx="5543512" cy="4371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952255" y="603688"/>
            <a:ext cx="844491" cy="592065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2" y="1856387"/>
            <a:ext cx="8863121" cy="3219295"/>
          </a:xfrm>
          <a:prstGeom prst="rect">
            <a:avLst/>
          </a:prstGeom>
          <a:ln>
            <a:noFill/>
          </a:ln>
        </p:spPr>
      </p:pic>
      <p:sp>
        <p:nvSpPr>
          <p:cNvPr id="6" name="Up Arrow 5"/>
          <p:cNvSpPr/>
          <p:nvPr/>
        </p:nvSpPr>
        <p:spPr>
          <a:xfrm rot="7469706">
            <a:off x="6989961" y="2168194"/>
            <a:ext cx="235797" cy="757152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3651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288"/>
            <a:ext cx="9144000" cy="2723169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1142" y="4319449"/>
            <a:ext cx="8564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Related To: s</a:t>
            </a:r>
            <a:r>
              <a:rPr lang="en-US" dirty="0"/>
              <a:t>hows Proposals &amp; At-Risk Spending Requests in the PI’s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Approval Title: </a:t>
            </a:r>
            <a:r>
              <a:rPr lang="en-US" dirty="0"/>
              <a:t>Identifies if you are approving as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PI (either PI/co-PI or PI Approval)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Center Director or Dept Head (Unit Approver)    </a:t>
            </a:r>
          </a:p>
          <a:p>
            <a:endParaRPr lang="en-US" dirty="0"/>
          </a:p>
          <a:p>
            <a:r>
              <a:rPr lang="en-US" dirty="0"/>
              <a:t>Clicking on a hyperlink takes you into the proposal for review</a:t>
            </a:r>
          </a:p>
        </p:txBody>
      </p:sp>
      <p:sp>
        <p:nvSpPr>
          <p:cNvPr id="11" name="Up Arrow 10"/>
          <p:cNvSpPr/>
          <p:nvPr/>
        </p:nvSpPr>
        <p:spPr>
          <a:xfrm rot="12203935">
            <a:off x="928545" y="2155884"/>
            <a:ext cx="281353" cy="570263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2203935">
            <a:off x="2154560" y="2353000"/>
            <a:ext cx="227931" cy="570263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365126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" y="1383166"/>
            <a:ext cx="8913284" cy="3243807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0146" y="4721243"/>
            <a:ext cx="85642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Each section opens to show further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5" y="168000"/>
            <a:ext cx="8746260" cy="110477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Approvals: Reduced Overhead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5" y="1086825"/>
            <a:ext cx="8882710" cy="3243807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8" y="4441468"/>
            <a:ext cx="5650654" cy="1395913"/>
          </a:xfrm>
          <a:prstGeom prst="rect">
            <a:avLst/>
          </a:prstGeom>
          <a:ln>
            <a:noFill/>
          </a:ln>
        </p:spPr>
      </p:pic>
      <p:sp>
        <p:nvSpPr>
          <p:cNvPr id="4" name="Curved Left Arrow 3"/>
          <p:cNvSpPr/>
          <p:nvPr/>
        </p:nvSpPr>
        <p:spPr>
          <a:xfrm rot="21101219">
            <a:off x="1838037" y="2339274"/>
            <a:ext cx="1062182" cy="2205017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22658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 – Cost Share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5259" b="2241"/>
          <a:stretch/>
        </p:blipFill>
        <p:spPr>
          <a:xfrm>
            <a:off x="428123" y="1321705"/>
            <a:ext cx="3176733" cy="3171138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3" r="3193" b="13428"/>
          <a:stretch/>
        </p:blipFill>
        <p:spPr>
          <a:xfrm>
            <a:off x="3709129" y="3863726"/>
            <a:ext cx="5157781" cy="2253673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93019" y="1390560"/>
            <a:ext cx="3429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section header name to view further info in that section.</a:t>
            </a:r>
          </a:p>
        </p:txBody>
      </p:sp>
      <p:sp>
        <p:nvSpPr>
          <p:cNvPr id="8" name="Up Arrow 7"/>
          <p:cNvSpPr/>
          <p:nvPr/>
        </p:nvSpPr>
        <p:spPr>
          <a:xfrm rot="8155965">
            <a:off x="2513269" y="2918953"/>
            <a:ext cx="407458" cy="1088658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ACC7-A481-014A-909E-A516375F1B36}"/>
              </a:ext>
            </a:extLst>
          </p:cNvPr>
          <p:cNvSpPr txBox="1"/>
          <p:nvPr/>
        </p:nvSpPr>
        <p:spPr>
          <a:xfrm>
            <a:off x="4238411" y="3148024"/>
            <a:ext cx="3429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the magnifying glass to see all details about a cost share entry.</a:t>
            </a:r>
          </a:p>
        </p:txBody>
      </p:sp>
    </p:spTree>
    <p:extLst>
      <p:ext uri="{BB962C8B-B14F-4D97-AF65-F5344CB8AC3E}">
        <p14:creationId xmlns:p14="http://schemas.microsoft.com/office/powerpoint/2010/main" val="1808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28" y="26773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 - Email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7" y="1452426"/>
            <a:ext cx="6458282" cy="4191215"/>
          </a:xfrm>
          <a:prstGeom prst="rect">
            <a:avLst/>
          </a:prstGeom>
          <a:ln>
            <a:noFill/>
          </a:ln>
        </p:spPr>
      </p:pic>
      <p:sp>
        <p:nvSpPr>
          <p:cNvPr id="5" name="Up Arrow 4"/>
          <p:cNvSpPr/>
          <p:nvPr/>
        </p:nvSpPr>
        <p:spPr>
          <a:xfrm>
            <a:off x="832251" y="4830880"/>
            <a:ext cx="331531" cy="655520"/>
          </a:xfrm>
          <a:prstGeom prst="upArrow">
            <a:avLst>
              <a:gd name="adj1" fmla="val 39119"/>
              <a:gd name="adj2" fmla="val 500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What is CRS?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7620000" cy="35333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ea typeface="Arial" charset="0"/>
                <a:cs typeface="Arial" charset="0"/>
              </a:rPr>
              <a:t>CRS stands for Contract &amp; Research System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Web-based platform for proposal &amp; award management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Electronic proposal tracker, router and certification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Proposal &amp; award reporting system (college, </a:t>
            </a:r>
            <a:r>
              <a:rPr lang="en-US" dirty="0" err="1"/>
              <a:t>dept</a:t>
            </a:r>
            <a:r>
              <a:rPr lang="en-US" dirty="0"/>
              <a:t>, center, PI, sponsor, etc.)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/>
              <a:t>Banner still handles expenses &amp; financials</a:t>
            </a:r>
          </a:p>
        </p:txBody>
      </p:sp>
    </p:spTree>
    <p:extLst>
      <p:ext uri="{BB962C8B-B14F-4D97-AF65-F5344CB8AC3E}">
        <p14:creationId xmlns:p14="http://schemas.microsoft.com/office/powerpoint/2010/main" val="25125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28" y="26773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Approvals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5" t="4587" r="58461" b="-3825"/>
          <a:stretch/>
        </p:blipFill>
        <p:spPr>
          <a:xfrm>
            <a:off x="-1" y="1331143"/>
            <a:ext cx="3982239" cy="3863081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4155215" y="1021260"/>
            <a:ext cx="4875663" cy="498849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Approve: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allows you to approve the record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Request Info: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allows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you to ask questions/seek clarification prior to making an approval. ORA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receives an email &amp; can help answer the question.</a:t>
            </a:r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Reject: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does not authorize the proposal</a:t>
            </a:r>
            <a:endParaRPr lang="en-US" sz="2400" b="1" dirty="0">
              <a:solidFill>
                <a:prstClr val="black"/>
              </a:solidFill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/>
              </a:rPr>
              <a:t>Notes: 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make comments about your approval. Notes stay with the approval record.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" y="1900560"/>
            <a:ext cx="7620000" cy="2752724"/>
          </a:xfrm>
          <a:ln>
            <a:noFill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" y="918853"/>
            <a:ext cx="7981315" cy="579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416" y="1075763"/>
            <a:ext cx="537128" cy="4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286"/>
            <a:ext cx="7620000" cy="2752724"/>
          </a:xfrm>
          <a:ln>
            <a:noFill/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0" y="4283168"/>
            <a:ext cx="6196168" cy="719198"/>
          </a:xfrm>
          <a:prstGeom prst="rect">
            <a:avLst/>
          </a:prstGeom>
          <a:ln>
            <a:noFill/>
          </a:ln>
        </p:spPr>
      </p:pic>
      <p:sp>
        <p:nvSpPr>
          <p:cNvPr id="3" name="Curved Left Arrow 2"/>
          <p:cNvSpPr/>
          <p:nvPr/>
        </p:nvSpPr>
        <p:spPr>
          <a:xfrm>
            <a:off x="3886200" y="3281872"/>
            <a:ext cx="1019908" cy="1782040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823" y="5336931"/>
            <a:ext cx="462475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Designate a backup person once, the system will remember through the date provided!</a:t>
            </a:r>
          </a:p>
        </p:txBody>
      </p:sp>
    </p:spTree>
    <p:extLst>
      <p:ext uri="{BB962C8B-B14F-4D97-AF65-F5344CB8AC3E}">
        <p14:creationId xmlns:p14="http://schemas.microsoft.com/office/powerpoint/2010/main" val="37772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256"/>
            <a:ext cx="5791200" cy="9817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Re-directing Approvals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5286"/>
            <a:ext cx="7620000" cy="2752724"/>
          </a:xfr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61" t="34455" r="76318" b="43534"/>
          <a:stretch/>
        </p:blipFill>
        <p:spPr>
          <a:xfrm>
            <a:off x="1907348" y="3867360"/>
            <a:ext cx="2649389" cy="1652061"/>
          </a:xfrm>
          <a:prstGeom prst="rect">
            <a:avLst/>
          </a:prstGeom>
          <a:ln>
            <a:noFill/>
          </a:ln>
        </p:spPr>
      </p:pic>
      <p:sp>
        <p:nvSpPr>
          <p:cNvPr id="7" name="Curved Up Arrow 6"/>
          <p:cNvSpPr/>
          <p:nvPr/>
        </p:nvSpPr>
        <p:spPr>
          <a:xfrm rot="5400000">
            <a:off x="434181" y="3384268"/>
            <a:ext cx="1981493" cy="983579"/>
          </a:xfrm>
          <a:prstGeom prst="curved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32" y="5646549"/>
            <a:ext cx="6196168" cy="719198"/>
          </a:xfrm>
          <a:prstGeom prst="rect">
            <a:avLst/>
          </a:prstGeom>
          <a:ln>
            <a:noFill/>
          </a:ln>
        </p:spPr>
      </p:pic>
      <p:sp>
        <p:nvSpPr>
          <p:cNvPr id="3" name="Curved Left Arrow 2"/>
          <p:cNvSpPr/>
          <p:nvPr/>
        </p:nvSpPr>
        <p:spPr>
          <a:xfrm>
            <a:off x="3804976" y="5027074"/>
            <a:ext cx="501662" cy="1072275"/>
          </a:xfrm>
          <a:prstGeom prst="curved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89685" y="5519421"/>
            <a:ext cx="2980592" cy="846326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Cayuse &gt; CRS Transition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3669"/>
            <a:ext cx="7886700" cy="4541454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CRS launches end October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Cayuse data will </a:t>
            </a:r>
            <a:r>
              <a:rPr lang="en-US" dirty="0" smtClean="0">
                <a:solidFill>
                  <a:srgbClr val="000000"/>
                </a:solidFill>
              </a:rPr>
              <a:t>transition </a:t>
            </a:r>
            <a:r>
              <a:rPr lang="en-US" dirty="0" smtClean="0">
                <a:solidFill>
                  <a:srgbClr val="000000"/>
                </a:solidFill>
              </a:rPr>
              <a:t>to CRS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Documents may not be immediately </a:t>
            </a:r>
            <a:r>
              <a:rPr lang="en-US" dirty="0" smtClean="0">
                <a:solidFill>
                  <a:srgbClr val="000000"/>
                </a:solidFill>
              </a:rPr>
              <a:t>available in CRS, but ORA can </a:t>
            </a:r>
            <a:r>
              <a:rPr lang="en-US" dirty="0" smtClean="0">
                <a:solidFill>
                  <a:srgbClr val="000000"/>
                </a:solidFill>
              </a:rPr>
              <a:t>email them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Banner remains financial repository for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CRS is launched, Cayuse </a:t>
            </a:r>
            <a:r>
              <a:rPr lang="en-US" dirty="0" smtClean="0">
                <a:solidFill>
                  <a:srgbClr val="000000"/>
                </a:solidFill>
              </a:rPr>
              <a:t>will be inactive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Watch for </a:t>
            </a:r>
            <a:r>
              <a:rPr lang="en-US" dirty="0" smtClean="0">
                <a:solidFill>
                  <a:srgbClr val="000000"/>
                </a:solidFill>
              </a:rPr>
              <a:t>CRS ‘</a:t>
            </a:r>
            <a:r>
              <a:rPr lang="en-US" dirty="0">
                <a:solidFill>
                  <a:srgbClr val="000000"/>
                </a:solidFill>
              </a:rPr>
              <a:t>go-live’ alerts in the Daily Blast &amp; via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Research Listserv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Browser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82001" cy="48344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/>
              <a:t>Works best in Firefox </a:t>
            </a:r>
            <a:r>
              <a:rPr lang="en-US" sz="2200" dirty="0"/>
              <a:t>(fully compatible)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iPhone, iPad &amp; Droid enabled (convenient for approvals)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/>
              <a:t>Need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Javascript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Cookies enabled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Pop-ups allowed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475962"/>
            <a:ext cx="78867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791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74" y="1944130"/>
            <a:ext cx="7633901" cy="3649365"/>
          </a:xfrm>
        </p:spPr>
        <p:txBody>
          <a:bodyPr>
            <a:norm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More CRS trainings on ORA website  </a:t>
            </a:r>
          </a:p>
          <a:p>
            <a:pPr lvl="1"/>
            <a:r>
              <a:rPr lang="en-US" dirty="0">
                <a:ea typeface="Arial" charset="0"/>
                <a:cs typeface="Arial" charset="0"/>
              </a:rPr>
              <a:t>Proposals, Contracts, Post-Award, Consortia Management, Program Administrators, Walk-ins </a:t>
            </a:r>
          </a:p>
          <a:p>
            <a:r>
              <a:rPr lang="en-US" dirty="0">
                <a:ea typeface="Arial" charset="0"/>
                <a:cs typeface="Arial" charset="0"/>
              </a:rPr>
              <a:t>CRS Manuals &amp; Training Slides will post to our website! Ora.mines.edu</a:t>
            </a:r>
            <a:endParaRPr lang="en-US" u="sng" dirty="0">
              <a:solidFill>
                <a:srgbClr val="FF0000"/>
              </a:solidFill>
              <a:ea typeface="Arial" charset="0"/>
              <a:cs typeface="Arial" charset="0"/>
            </a:endParaRPr>
          </a:p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2541-631F-EC47-82F6-283669EFA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450"/>
            <a:ext cx="8229600" cy="6005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Pre-Award</a:t>
            </a:r>
          </a:p>
          <a:p>
            <a:pPr lvl="1"/>
            <a:r>
              <a:rPr lang="en-US" dirty="0"/>
              <a:t>Generate Current &amp; Pending Support documents</a:t>
            </a:r>
          </a:p>
          <a:p>
            <a:pPr lvl="1"/>
            <a:r>
              <a:rPr lang="en-US" dirty="0"/>
              <a:t>Start &amp; route Cost Share Approvals &amp; IDC Waivers (no more paper)</a:t>
            </a:r>
          </a:p>
          <a:p>
            <a:pPr lvl="1"/>
            <a:r>
              <a:rPr lang="en-US" dirty="0"/>
              <a:t>Start &amp; route At-Risk Spend Requests (no more paper)</a:t>
            </a:r>
          </a:p>
          <a:p>
            <a:pPr lvl="1"/>
            <a:r>
              <a:rPr lang="en-US" dirty="0"/>
              <a:t>Track status of proposals &amp; at-risks</a:t>
            </a:r>
          </a:p>
          <a:p>
            <a:pPr marL="0" indent="0">
              <a:buNone/>
            </a:pP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Post-Award</a:t>
            </a:r>
          </a:p>
          <a:p>
            <a:pPr lvl="1"/>
            <a:r>
              <a:rPr lang="en-US" dirty="0"/>
              <a:t>Track status of projects, at-risks &amp; sub-awards </a:t>
            </a:r>
          </a:p>
          <a:p>
            <a:pPr lvl="1"/>
            <a:r>
              <a:rPr lang="en-US" dirty="0"/>
              <a:t>Certify &amp; monitor Academic Year (AY) Cost Share</a:t>
            </a:r>
          </a:p>
          <a:p>
            <a:pPr lvl="1"/>
            <a:r>
              <a:rPr lang="en-US" dirty="0"/>
              <a:t>View terms &amp;  conditions &amp; reporting requirements </a:t>
            </a:r>
          </a:p>
          <a:p>
            <a:pPr lvl="1"/>
            <a:r>
              <a:rPr lang="en-US" dirty="0"/>
              <a:t>Approve subcontractor invoices</a:t>
            </a:r>
          </a:p>
          <a:p>
            <a:pPr lvl="1"/>
            <a:r>
              <a:rPr lang="en-US" dirty="0"/>
              <a:t>View award amounts &amp; cost share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3500" b="1" dirty="0">
                <a:solidFill>
                  <a:schemeClr val="tx2"/>
                </a:solidFill>
                <a:ea typeface="+mj-ea"/>
                <a:cs typeface="+mj-cs"/>
              </a:rPr>
              <a:t>New in Consortia</a:t>
            </a:r>
            <a:endParaRPr lang="en-US" sz="4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lvl="1"/>
            <a:r>
              <a:rPr lang="en-US" dirty="0"/>
              <a:t>Track status of consortia &amp; consortia contracts</a:t>
            </a:r>
          </a:p>
          <a:p>
            <a:pPr lvl="1"/>
            <a:r>
              <a:rPr lang="en-US" dirty="0"/>
              <a:t>View improved member payment &amp; invoice section</a:t>
            </a:r>
            <a:endParaRPr lang="en-US" dirty="0">
              <a:ea typeface="Arial" charset="0"/>
              <a:cs typeface="Arial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82000" cy="13716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Log on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09" y="2173249"/>
            <a:ext cx="3214540" cy="308049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URL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coming soon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be posted at ora.mines.edu </a:t>
            </a:r>
            <a:endParaRPr lang="en-US" b="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Username: Password: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Mines Multi-pass credentials (single sign on)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748" y="1916010"/>
            <a:ext cx="5259948" cy="35949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6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5296" y="3862794"/>
            <a:ext cx="8018473" cy="1736482"/>
            <a:chOff x="295296" y="3319094"/>
            <a:chExt cx="8018473" cy="1736482"/>
          </a:xfrm>
        </p:grpSpPr>
        <p:sp>
          <p:nvSpPr>
            <p:cNvPr id="15" name="Right Arrow Callout 14"/>
            <p:cNvSpPr/>
            <p:nvPr/>
          </p:nvSpPr>
          <p:spPr>
            <a:xfrm rot="16200000">
              <a:off x="137035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Research</a:t>
              </a:r>
              <a:r>
                <a:rPr lang="en-US" sz="1200" dirty="0"/>
                <a:t> </a:t>
              </a:r>
              <a:r>
                <a:rPr lang="en-US" dirty="0"/>
                <a:t>Actions</a:t>
              </a:r>
            </a:p>
          </p:txBody>
        </p:sp>
        <p:sp>
          <p:nvSpPr>
            <p:cNvPr id="19" name="Right Arrow Callout 18"/>
            <p:cNvSpPr/>
            <p:nvPr/>
          </p:nvSpPr>
          <p:spPr>
            <a:xfrm rot="16200000">
              <a:off x="2493411" y="3437832"/>
              <a:ext cx="1714500" cy="1520987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Procurement</a:t>
              </a:r>
            </a:p>
          </p:txBody>
        </p:sp>
        <p:sp>
          <p:nvSpPr>
            <p:cNvPr id="20" name="Right Arrow Callout 19"/>
            <p:cNvSpPr/>
            <p:nvPr/>
          </p:nvSpPr>
          <p:spPr>
            <a:xfrm rot="16200000">
              <a:off x="4726780" y="3499337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Find CRS Data</a:t>
              </a:r>
            </a:p>
          </p:txBody>
        </p:sp>
        <p:sp>
          <p:nvSpPr>
            <p:cNvPr id="21" name="Right Arrow Callout 20"/>
            <p:cNvSpPr/>
            <p:nvPr/>
          </p:nvSpPr>
          <p:spPr>
            <a:xfrm rot="16200000">
              <a:off x="6757530" y="3477355"/>
              <a:ext cx="1714500" cy="1397978"/>
            </a:xfrm>
            <a:prstGeom prst="rightArrowCallou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/>
                <a:t>Approvals</a:t>
              </a:r>
            </a:p>
          </p:txBody>
        </p:sp>
      </p:grpSp>
      <p:sp>
        <p:nvSpPr>
          <p:cNvPr id="3" name="Up Arrow 2"/>
          <p:cNvSpPr/>
          <p:nvPr/>
        </p:nvSpPr>
        <p:spPr>
          <a:xfrm rot="19961224">
            <a:off x="905609" y="1871299"/>
            <a:ext cx="351692" cy="710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216"/>
            <a:ext cx="9144000" cy="2829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295" y="277542"/>
            <a:ext cx="589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CRS Home Page</a:t>
            </a:r>
          </a:p>
        </p:txBody>
      </p:sp>
    </p:spTree>
    <p:extLst>
      <p:ext uri="{BB962C8B-B14F-4D97-AF65-F5344CB8AC3E}">
        <p14:creationId xmlns:p14="http://schemas.microsoft.com/office/powerpoint/2010/main" val="1663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67" y="168354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I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5671"/>
            <a:ext cx="8021080" cy="3191218"/>
          </a:xfrm>
        </p:spPr>
        <p:txBody>
          <a:bodyPr>
            <a:normAutofit/>
          </a:bodyPr>
          <a:lstStyle/>
          <a:p>
            <a:endParaRPr lang="en-US" dirty="0"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602087"/>
            <a:ext cx="8863121" cy="3219295"/>
          </a:xfrm>
          <a:prstGeom prst="rect">
            <a:avLst/>
          </a:prstGeom>
          <a:ln>
            <a:noFill/>
          </a:ln>
        </p:spPr>
      </p:pic>
      <p:sp>
        <p:nvSpPr>
          <p:cNvPr id="13" name="Up Arrow 12"/>
          <p:cNvSpPr/>
          <p:nvPr/>
        </p:nvSpPr>
        <p:spPr>
          <a:xfrm rot="18255102">
            <a:off x="1256757" y="2917800"/>
            <a:ext cx="351692" cy="71002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Clippi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b="8167"/>
          <a:stretch/>
        </p:blipFill>
        <p:spPr>
          <a:xfrm>
            <a:off x="133450" y="1189147"/>
            <a:ext cx="9000877" cy="4462340"/>
          </a:xfrm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941" y="227468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Proposals</a:t>
            </a:r>
          </a:p>
        </p:txBody>
      </p:sp>
    </p:spTree>
    <p:extLst>
      <p:ext uri="{BB962C8B-B14F-4D97-AF65-F5344CB8AC3E}">
        <p14:creationId xmlns:p14="http://schemas.microsoft.com/office/powerpoint/2010/main" val="2477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Clippi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6" r="68778" b="8167"/>
          <a:stretch/>
        </p:blipFill>
        <p:spPr>
          <a:xfrm>
            <a:off x="82367" y="852467"/>
            <a:ext cx="2810223" cy="4462340"/>
          </a:xfrm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1" y="30139"/>
            <a:ext cx="8153400" cy="762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My Proposals: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7423" y="2779167"/>
            <a:ext cx="2935414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Possible statuses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Withdrawn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Funded </a:t>
            </a:r>
          </a:p>
          <a:p>
            <a:endParaRPr lang="en-US" dirty="0"/>
          </a:p>
        </p:txBody>
      </p:sp>
      <p:pic>
        <p:nvPicPr>
          <p:cNvPr id="8" name="Picture Placeholder 9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r="63941" b="74392"/>
          <a:stretch/>
        </p:blipFill>
        <p:spPr>
          <a:xfrm>
            <a:off x="3456633" y="776202"/>
            <a:ext cx="3245618" cy="16135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3456632" y="1745686"/>
            <a:ext cx="3025327" cy="555390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 rot="16200000">
            <a:off x="748029" y="3471943"/>
            <a:ext cx="2985431" cy="82095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 rot="16200000">
            <a:off x="-677852" y="3655328"/>
            <a:ext cx="2910932" cy="46835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956</Words>
  <Application>Microsoft Office PowerPoint</Application>
  <PresentationFormat>On-screen Show (4:3)</PresentationFormat>
  <Paragraphs>157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Black</vt:lpstr>
      <vt:lpstr>Calibri</vt:lpstr>
      <vt:lpstr>Lucida Grande</vt:lpstr>
      <vt:lpstr>Office Theme</vt:lpstr>
      <vt:lpstr>Essential</vt:lpstr>
      <vt:lpstr>CRS,  Research, And you</vt:lpstr>
      <vt:lpstr>CRS Agenda - Proposals</vt:lpstr>
      <vt:lpstr>What is CRS?</vt:lpstr>
      <vt:lpstr>PowerPoint Presentation</vt:lpstr>
      <vt:lpstr>Log on Information</vt:lpstr>
      <vt:lpstr>PowerPoint Presentation</vt:lpstr>
      <vt:lpstr>Where Do I Start?</vt:lpstr>
      <vt:lpstr>My Proposals</vt:lpstr>
      <vt:lpstr>My Proposals: Status</vt:lpstr>
      <vt:lpstr>My Proposals</vt:lpstr>
      <vt:lpstr>Proposal Data</vt:lpstr>
      <vt:lpstr>Team Tab</vt:lpstr>
      <vt:lpstr>PowerPoint Presentation</vt:lpstr>
      <vt:lpstr>Current &amp; Pending Document</vt:lpstr>
      <vt:lpstr>Current &amp; Pending – Documents Tab</vt:lpstr>
      <vt:lpstr>Budget</vt:lpstr>
      <vt:lpstr>Subk &amp; Cost Share</vt:lpstr>
      <vt:lpstr>Subk</vt:lpstr>
      <vt:lpstr>PowerPoint Presentation</vt:lpstr>
      <vt:lpstr>Cost Share</vt:lpstr>
      <vt:lpstr>Compliance</vt:lpstr>
      <vt:lpstr>Send to Proposal Analyst</vt:lpstr>
      <vt:lpstr>Documents</vt:lpstr>
      <vt:lpstr>Approvals</vt:lpstr>
      <vt:lpstr>Approvals</vt:lpstr>
      <vt:lpstr>Approvals</vt:lpstr>
      <vt:lpstr>Approvals: Reduced Overhead</vt:lpstr>
      <vt:lpstr>Approvals – Cost Share</vt:lpstr>
      <vt:lpstr>Approvals - Email</vt:lpstr>
      <vt:lpstr>Approvals</vt:lpstr>
      <vt:lpstr>Re-directing Approvals</vt:lpstr>
      <vt:lpstr>Re-directing Approvals</vt:lpstr>
      <vt:lpstr>Re-directing Approvals</vt:lpstr>
      <vt:lpstr>Cayuse &gt; CRS Transition</vt:lpstr>
      <vt:lpstr>Browser Information</vt:lpstr>
      <vt:lpstr>Questions?</vt:lpstr>
      <vt:lpstr>Thanks for Coming!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Jill Bremer</cp:lastModifiedBy>
  <cp:revision>93</cp:revision>
  <dcterms:created xsi:type="dcterms:W3CDTF">2017-07-31T21:24:49Z</dcterms:created>
  <dcterms:modified xsi:type="dcterms:W3CDTF">2019-10-14T19:02:49Z</dcterms:modified>
</cp:coreProperties>
</file>