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</p:sldMasterIdLst>
  <p:notesMasterIdLst>
    <p:notesMasterId r:id="rId33"/>
  </p:notesMasterIdLst>
  <p:handoutMasterIdLst>
    <p:handoutMasterId r:id="rId34"/>
  </p:handoutMasterIdLst>
  <p:sldIdLst>
    <p:sldId id="306" r:id="rId4"/>
    <p:sldId id="307" r:id="rId5"/>
    <p:sldId id="308" r:id="rId6"/>
    <p:sldId id="309" r:id="rId7"/>
    <p:sldId id="310" r:id="rId8"/>
    <p:sldId id="311" r:id="rId9"/>
    <p:sldId id="312" r:id="rId10"/>
    <p:sldId id="270" r:id="rId11"/>
    <p:sldId id="271" r:id="rId12"/>
    <p:sldId id="318" r:id="rId13"/>
    <p:sldId id="281" r:id="rId14"/>
    <p:sldId id="288" r:id="rId15"/>
    <p:sldId id="282" r:id="rId16"/>
    <p:sldId id="320" r:id="rId17"/>
    <p:sldId id="289" r:id="rId18"/>
    <p:sldId id="290" r:id="rId19"/>
    <p:sldId id="293" r:id="rId20"/>
    <p:sldId id="296" r:id="rId21"/>
    <p:sldId id="297" r:id="rId22"/>
    <p:sldId id="298" r:id="rId23"/>
    <p:sldId id="300" r:id="rId24"/>
    <p:sldId id="302" r:id="rId25"/>
    <p:sldId id="313" r:id="rId26"/>
    <p:sldId id="314" r:id="rId27"/>
    <p:sldId id="305" r:id="rId28"/>
    <p:sldId id="321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Higginbotham" initials="A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D37"/>
    <a:srgbClr val="DD5F36"/>
    <a:srgbClr val="A3B2C9"/>
    <a:srgbClr val="D5DCDF"/>
    <a:srgbClr val="8498B6"/>
    <a:srgbClr val="D0DDE5"/>
    <a:srgbClr val="2B4160"/>
    <a:srgbClr val="797C7D"/>
    <a:srgbClr val="9D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4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Built for Mines.  Built for Minds.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A22-A6FB-4471-AF4E-0A0421330D7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26CB-C7C2-44BA-80FD-84CDDC198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00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r>
              <a:rPr lang="en-US" smtClean="0"/>
              <a:t>Built for Mines.  Built for Minds.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500723C3-EB5C-A642-B85D-D0CFBDF0181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195DD2E-9C19-4745-BEC7-B2FFE8F93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point:</a:t>
            </a:r>
          </a:p>
          <a:p>
            <a:r>
              <a:rPr lang="en-US" baseline="0" dirty="0" smtClean="0"/>
              <a:t>- New estimated end that will let us know if the project is intended to past the current budget year</a:t>
            </a:r>
            <a:endParaRPr lang="en-US" dirty="0" smtClean="0"/>
          </a:p>
          <a:p>
            <a:r>
              <a:rPr lang="en-US" dirty="0" smtClean="0"/>
              <a:t>- Estimated funded amount – if we are incrementally funded  the anticipated full project amount will show here.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5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Built for Mines.  Built for Minds.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0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73FB-4B1D-4ECF-946C-AF78C3C2A27A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D481-701B-426D-BC00-ED58FD99B323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CA44-4310-48D0-BC1B-C6D44FC8332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B691-4F6C-4CBB-A62A-C0A1412B45A1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ECDD-2B33-457D-91CF-670C8C29090C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6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D84-FDCF-47F9-9157-0006710137C2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1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1F4-66EB-491F-8390-C555511E0726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7EAE-475E-4DCD-AB42-80C6CA03380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E1DB-1147-4752-867F-5D2621642417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4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3F4-5A22-4310-A180-1F9421E11D37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903A-646C-4041-9627-AA8D3B25A85B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53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B712-2971-4630-AA46-03B2382C1B7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CC58-CEA3-425A-92A5-FBDDF9CC4EF3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2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FA4-A730-4DF7-B4C4-330E43BD9C4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0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20EC-0A47-4071-BD6A-8243C0925BA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25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7D4-5D50-499A-9C12-496DBB63C8FB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0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A53-8E54-49DC-A436-209EB6CB61C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A83-3449-41C9-9811-33BC513FAAF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0408-E2BA-4DDF-99F1-0B2349A2ECB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5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9CB0-E920-4D61-A677-94DE3C2A0C1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2947-BD70-451A-B271-0CF7783D0C9B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6A33-73BE-41DC-9017-E643F9D9306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ABD9-08D1-41D8-83A9-BDB818A37D95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9C37-9000-4482-B912-0620D3CA21F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BA93-3C91-4693-BFBB-9B8E789BFA0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53F-9C27-4893-B4BB-D27E62C20688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4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100-72C5-4D9E-B8BB-19901CF75BA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5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0A9-12B9-42A8-BBBF-EEEE9EA1EC98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CAF1-B2BD-448C-A6F5-BEBC2C02AB6C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B704-63E7-4308-8449-42CC4E5B326F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C95-2699-4937-9341-176866A08C48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4C74-E3F2-434D-9687-74793680826C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1F86-01AC-4F36-A468-F518C2C627C7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Built for Mines.  Bult for Minds.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16B920A8-9A9F-49AF-B33E-0B56E7476BA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smtClean="0"/>
              <a:t>Built for Mines.  Bult for Minds.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B5C7CC6-D8F9-4504-A6B2-323202664944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9332546-BEF4-42B5-98E0-27BD7777A64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/>
              <a:t>Questions: ora@mines.edu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860120"/>
            <a:ext cx="7772400" cy="5751576"/>
          </a:xfrm>
        </p:spPr>
        <p:txBody>
          <a:bodyPr/>
          <a:lstStyle/>
          <a:p>
            <a:r>
              <a:rPr lang="en-US" dirty="0"/>
              <a:t>CRS,  Research,</a:t>
            </a:r>
            <a:br>
              <a:rPr lang="en-US" dirty="0"/>
            </a:br>
            <a:r>
              <a:rPr lang="en-US" dirty="0"/>
              <a:t>And you</a:t>
            </a:r>
          </a:p>
        </p:txBody>
      </p:sp>
    </p:spTree>
    <p:extLst>
      <p:ext uri="{BB962C8B-B14F-4D97-AF65-F5344CB8AC3E}">
        <p14:creationId xmlns:p14="http://schemas.microsoft.com/office/powerpoint/2010/main" val="2820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01" y="73683"/>
            <a:ext cx="7385339" cy="66361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1499605" y="249924"/>
            <a:ext cx="332511" cy="59743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0943" y="3148520"/>
            <a:ext cx="5284465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136" y="3662144"/>
            <a:ext cx="2053561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3136" y="4062047"/>
            <a:ext cx="2167861" cy="47478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3136" y="4764243"/>
            <a:ext cx="7217070" cy="57271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3136" y="1513587"/>
            <a:ext cx="1833753" cy="165155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7025" y="878047"/>
            <a:ext cx="2378328" cy="493553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86" y="-51867"/>
            <a:ext cx="8686800" cy="8625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Index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86" y="4682892"/>
            <a:ext cx="7799358" cy="13920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All sources and uses of funds associated with the Project</a:t>
            </a:r>
          </a:p>
          <a:p>
            <a:r>
              <a:rPr lang="en-US" sz="2400" dirty="0" smtClean="0"/>
              <a:t>All Indexes related to the Project will be shown including: cost share, participant support costs, primary, and Tech Transfer &amp; Other</a:t>
            </a:r>
            <a:r>
              <a:rPr lang="en-US" dirty="0" smtClean="0"/>
              <a:t>	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" y="696947"/>
            <a:ext cx="9144000" cy="42982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689637" y="957493"/>
            <a:ext cx="701841" cy="59742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 rot="16200000">
            <a:off x="627292" y="2451469"/>
            <a:ext cx="701841" cy="183048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8331" y="4440576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29" y="17260"/>
            <a:ext cx="8686800" cy="9402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Index Details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237"/>
            <a:ext cx="9317014" cy="4437352"/>
          </a:xfrm>
        </p:spPr>
      </p:pic>
      <p:sp>
        <p:nvSpPr>
          <p:cNvPr id="7" name="TextBox 6"/>
          <p:cNvSpPr txBox="1"/>
          <p:nvPr/>
        </p:nvSpPr>
        <p:spPr>
          <a:xfrm>
            <a:off x="452582" y="5523223"/>
            <a:ext cx="665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overhead rate and return method displays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198414"/>
            <a:ext cx="8747185" cy="72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Project Award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09" y="5361208"/>
            <a:ext cx="755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Award Types are listed: New, Funded Amendment, NCE</a:t>
            </a:r>
          </a:p>
          <a:p>
            <a:r>
              <a:rPr lang="en-US" dirty="0"/>
              <a:t>Click on </a:t>
            </a:r>
            <a:r>
              <a:rPr lang="en-US" u="sng" dirty="0"/>
              <a:t>View/magnifying glass</a:t>
            </a:r>
            <a:r>
              <a:rPr lang="en-US" dirty="0"/>
              <a:t> to drill </a:t>
            </a:r>
            <a:r>
              <a:rPr lang="en-US" dirty="0" smtClean="0"/>
              <a:t>down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9" y="808893"/>
            <a:ext cx="8091413" cy="452715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85653" y="4718394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6200000">
            <a:off x="881795" y="2424989"/>
            <a:ext cx="530233" cy="192800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 rot="16200000">
            <a:off x="879765" y="958894"/>
            <a:ext cx="438700" cy="52738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5" y="710134"/>
            <a:ext cx="8703425" cy="454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43146"/>
            <a:ext cx="8747185" cy="72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1048761" y="3148258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4616168" y="2482044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922922" y="612180"/>
            <a:ext cx="571354" cy="114336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18" y="5258984"/>
            <a:ext cx="836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See General Award Information for details related to the award action. This will identify the amount of funding being added, if it’s a no-cost extension, the received date, etc. </a:t>
            </a:r>
          </a:p>
        </p:txBody>
      </p:sp>
    </p:spTree>
    <p:extLst>
      <p:ext uri="{BB962C8B-B14F-4D97-AF65-F5344CB8AC3E}">
        <p14:creationId xmlns:p14="http://schemas.microsoft.com/office/powerpoint/2010/main" val="24710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43146"/>
            <a:ext cx="8747185" cy="72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95" y="5208242"/>
            <a:ext cx="800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Award Information including amount, received date, type, &amp;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Negotiated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Status of the Negotiated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80"/>
            <a:ext cx="9144000" cy="46965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619012">
            <a:off x="7845141" y="4423145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138975" y="3097726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6200000">
            <a:off x="823659" y="483996"/>
            <a:ext cx="571354" cy="114336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43146"/>
            <a:ext cx="8747185" cy="7229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Documents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0" y="4779576"/>
            <a:ext cx="8097030" cy="9505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Directly click on the Attached File to see the uploaded document</a:t>
            </a: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" y="766122"/>
            <a:ext cx="9080967" cy="37657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2478121" y="699291"/>
            <a:ext cx="528632" cy="146087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2253233" y="3123597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120785"/>
            <a:ext cx="7548113" cy="69873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/>
                </a:solidFill>
              </a:rPr>
              <a:t>Team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3" y="558657"/>
            <a:ext cx="7899806" cy="55374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1291618" y="753284"/>
            <a:ext cx="654150" cy="78661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838" y="3184740"/>
            <a:ext cx="180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Shows all Team Members &amp; allocation of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368549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Budget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717916"/>
            <a:ext cx="9144000" cy="34411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1291618" y="753284"/>
            <a:ext cx="654150" cy="78661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Callout 6"/>
          <p:cNvSpPr/>
          <p:nvPr/>
        </p:nvSpPr>
        <p:spPr>
          <a:xfrm rot="16200000">
            <a:off x="925032" y="4014085"/>
            <a:ext cx="1344511" cy="1192758"/>
          </a:xfrm>
          <a:prstGeom prst="right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Total Budget</a:t>
            </a:r>
          </a:p>
        </p:txBody>
      </p:sp>
      <p:sp>
        <p:nvSpPr>
          <p:cNvPr id="8" name="Right Arrow Callout 7"/>
          <p:cNvSpPr/>
          <p:nvPr/>
        </p:nvSpPr>
        <p:spPr>
          <a:xfrm rot="16200000">
            <a:off x="4902185" y="1529840"/>
            <a:ext cx="1344513" cy="616124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05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Years 1-5</a:t>
            </a:r>
          </a:p>
        </p:txBody>
      </p:sp>
    </p:spTree>
    <p:extLst>
      <p:ext uri="{BB962C8B-B14F-4D97-AF65-F5344CB8AC3E}">
        <p14:creationId xmlns:p14="http://schemas.microsoft.com/office/powerpoint/2010/main" val="1828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49049"/>
            <a:ext cx="7548113" cy="69873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/>
                </a:solidFill>
              </a:rPr>
              <a:t>Terms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702"/>
            <a:ext cx="8995324" cy="39158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1714145" y="1203025"/>
            <a:ext cx="492049" cy="67730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CRS </a:t>
            </a:r>
            <a:r>
              <a:rPr lang="en-US" b="1" dirty="0" smtClean="0">
                <a:solidFill>
                  <a:schemeClr val="tx2"/>
                </a:solidFill>
              </a:rPr>
              <a:t>Agenda – Post Award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3657167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CRS?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What’s new?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login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Where do I see Project Details?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find my index?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Where is my Award?</a:t>
            </a:r>
          </a:p>
        </p:txBody>
      </p:sp>
    </p:spTree>
    <p:extLst>
      <p:ext uri="{BB962C8B-B14F-4D97-AF65-F5344CB8AC3E}">
        <p14:creationId xmlns:p14="http://schemas.microsoft.com/office/powerpoint/2010/main" val="3884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120785"/>
            <a:ext cx="7548113" cy="69873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900" b="1" dirty="0" err="1" smtClean="0">
                <a:solidFill>
                  <a:schemeClr val="tx2"/>
                </a:solidFill>
              </a:rPr>
              <a:t>SubK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709509"/>
            <a:ext cx="9144000" cy="4234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073" y="4922984"/>
            <a:ext cx="686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Subcontractors on a Project are listed including funded amount, start/end dates, &amp; status  </a:t>
            </a:r>
          </a:p>
          <a:p>
            <a:endParaRPr lang="en-US" dirty="0"/>
          </a:p>
          <a:p>
            <a:r>
              <a:rPr lang="en-US" dirty="0" smtClean="0"/>
              <a:t>The hyperlinked subcontract number provides more detail on each sub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6200000">
            <a:off x="2614160" y="963676"/>
            <a:ext cx="492049" cy="67730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120785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Cost Share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" y="736461"/>
            <a:ext cx="8928559" cy="53850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3192843" y="976115"/>
            <a:ext cx="587767" cy="78509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672" y="3851563"/>
            <a:ext cx="112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level detail about cost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6" y="120785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At Risk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518"/>
            <a:ext cx="9144000" cy="39547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2851098" y="929935"/>
            <a:ext cx="587767" cy="785092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0716" y="4774234"/>
            <a:ext cx="688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add an At-Risk to an existing project, click New</a:t>
            </a:r>
          </a:p>
          <a:p>
            <a:endParaRPr lang="en-US" dirty="0"/>
          </a:p>
          <a:p>
            <a:r>
              <a:rPr lang="en-US" dirty="0" smtClean="0"/>
              <a:t>This action should only occur if you know more funding is coming and you have coordinated with your Contract Administrator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39706" y="2952984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70" y="-170581"/>
            <a:ext cx="8558635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At-Risks – </a:t>
            </a:r>
            <a:r>
              <a:rPr lang="en-US" b="1" dirty="0" smtClean="0">
                <a:solidFill>
                  <a:schemeClr val="tx2"/>
                </a:solidFill>
              </a:rPr>
              <a:t>Needed Data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5330156" y="1613688"/>
            <a:ext cx="600734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2" y="1267209"/>
            <a:ext cx="6534486" cy="47309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055" y="2892930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532" y="3077874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5957" y="3045330"/>
            <a:ext cx="1673980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054" y="2072378"/>
            <a:ext cx="2250803" cy="50065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532" y="3447762"/>
            <a:ext cx="1043466" cy="18494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4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8" y="14676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At-Risks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5330156" y="1613688"/>
            <a:ext cx="600734" cy="64691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56111"/>
            <a:ext cx="6737696" cy="461033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800000">
            <a:off x="1451891" y="5391133"/>
            <a:ext cx="777297" cy="2402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523" y="4980306"/>
            <a:ext cx="393590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to ORA once complete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you’ve started to load the information but are interrupted, hit Save &amp; Continue to come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81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00" y="86281"/>
            <a:ext cx="7548113" cy="6987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Documents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785014"/>
            <a:ext cx="9144000" cy="3238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164" y="4378036"/>
            <a:ext cx="542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Documents affiliated with the Project are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Cayuse &gt; CRS Transition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454145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CRS launches end October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Cayuse data will </a:t>
            </a:r>
            <a:r>
              <a:rPr lang="en-US" dirty="0" smtClean="0">
                <a:solidFill>
                  <a:srgbClr val="000000"/>
                </a:solidFill>
              </a:rPr>
              <a:t>transition </a:t>
            </a:r>
            <a:r>
              <a:rPr lang="en-US" dirty="0" smtClean="0">
                <a:solidFill>
                  <a:srgbClr val="000000"/>
                </a:solidFill>
              </a:rPr>
              <a:t>to CRS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Documents may not be immediately </a:t>
            </a:r>
            <a:r>
              <a:rPr lang="en-US" dirty="0" smtClean="0">
                <a:solidFill>
                  <a:srgbClr val="000000"/>
                </a:solidFill>
              </a:rPr>
              <a:t>available in CRS, but ORA can </a:t>
            </a:r>
            <a:r>
              <a:rPr lang="en-US" dirty="0" smtClean="0">
                <a:solidFill>
                  <a:srgbClr val="000000"/>
                </a:solidFill>
              </a:rPr>
              <a:t>email them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Banner remains financial repository for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CRS is launched, Cayuse </a:t>
            </a:r>
            <a:r>
              <a:rPr lang="en-US" dirty="0" smtClean="0">
                <a:solidFill>
                  <a:srgbClr val="000000"/>
                </a:solidFill>
              </a:rPr>
              <a:t>will be inactive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Watch for </a:t>
            </a:r>
            <a:r>
              <a:rPr lang="en-US" dirty="0" smtClean="0">
                <a:solidFill>
                  <a:srgbClr val="000000"/>
                </a:solidFill>
              </a:rPr>
              <a:t>CRS ‘</a:t>
            </a:r>
            <a:r>
              <a:rPr lang="en-US" dirty="0">
                <a:solidFill>
                  <a:srgbClr val="000000"/>
                </a:solidFill>
              </a:rPr>
              <a:t>go-live’ alerts in the Daily Blast &amp; via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Research Listserv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Browser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82001" cy="48344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/>
              <a:t>Works best in Firefox </a:t>
            </a:r>
            <a:r>
              <a:rPr lang="en-US" sz="2200" dirty="0"/>
              <a:t>(fully compatible)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iPhone, iPad &amp; Droid enabled (convenient for approvals)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Need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Javascript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Cookies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Pop-ups allowed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4759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44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74" y="1944130"/>
            <a:ext cx="7633901" cy="3649365"/>
          </a:xfrm>
        </p:spPr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More CRS trainings on ORA website 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Proposals, Contracts, Post-Award, Consortia Management, Program Administrators, Walk-ins </a:t>
            </a:r>
          </a:p>
          <a:p>
            <a:r>
              <a:rPr lang="en-US" dirty="0">
                <a:ea typeface="Arial" charset="0"/>
                <a:cs typeface="Arial" charset="0"/>
              </a:rPr>
              <a:t>CRS Manuals &amp; Training Slides will post to our website! Ora.mines.edu</a:t>
            </a:r>
            <a:endParaRPr lang="en-US" u="sng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is CRS?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35333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ea typeface="Arial" charset="0"/>
                <a:cs typeface="Arial" charset="0"/>
              </a:rPr>
              <a:t>CRS stands for Contract &amp; Research System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Web-based platform for proposal &amp; award management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Electronic proposal tracker, router and certification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Proposal &amp; award reporting system (college, </a:t>
            </a:r>
            <a:r>
              <a:rPr lang="en-US" dirty="0" err="1"/>
              <a:t>dept</a:t>
            </a:r>
            <a:r>
              <a:rPr lang="en-US" dirty="0"/>
              <a:t>, center, PI, sponsor, etc.)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Banner still handles expenses &amp; financials</a:t>
            </a:r>
          </a:p>
        </p:txBody>
      </p:sp>
    </p:spTree>
    <p:extLst>
      <p:ext uri="{BB962C8B-B14F-4D97-AF65-F5344CB8AC3E}">
        <p14:creationId xmlns:p14="http://schemas.microsoft.com/office/powerpoint/2010/main" val="34740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2541-631F-EC47-82F6-283669EF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"/>
            <a:ext cx="8229600" cy="6005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Pre-Award</a:t>
            </a:r>
          </a:p>
          <a:p>
            <a:pPr lvl="1"/>
            <a:r>
              <a:rPr lang="en-US" dirty="0"/>
              <a:t>Generate Current &amp; Pending Support documents</a:t>
            </a:r>
          </a:p>
          <a:p>
            <a:pPr lvl="1"/>
            <a:r>
              <a:rPr lang="en-US" dirty="0"/>
              <a:t>Start &amp; route Cost Share Approvals &amp; IDC Waivers (no more paper)</a:t>
            </a:r>
          </a:p>
          <a:p>
            <a:pPr lvl="1"/>
            <a:r>
              <a:rPr lang="en-US" dirty="0"/>
              <a:t>Start &amp; route At-Risk Spend Requests (no more paper)</a:t>
            </a:r>
          </a:p>
          <a:p>
            <a:pPr lvl="1"/>
            <a:r>
              <a:rPr lang="en-US" dirty="0"/>
              <a:t>Track status of proposals &amp; at-risks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Post-Award</a:t>
            </a:r>
          </a:p>
          <a:p>
            <a:pPr lvl="1"/>
            <a:r>
              <a:rPr lang="en-US" dirty="0"/>
              <a:t>Track status of projects, at-risks &amp; sub-awards </a:t>
            </a:r>
          </a:p>
          <a:p>
            <a:pPr lvl="1"/>
            <a:r>
              <a:rPr lang="en-US" dirty="0"/>
              <a:t>Certify &amp; monitor Academic Year (AY) Cost Share</a:t>
            </a:r>
          </a:p>
          <a:p>
            <a:pPr lvl="1"/>
            <a:r>
              <a:rPr lang="en-US" dirty="0"/>
              <a:t>View terms &amp;  conditions &amp; reporting requirements </a:t>
            </a:r>
          </a:p>
          <a:p>
            <a:pPr lvl="1"/>
            <a:r>
              <a:rPr lang="en-US" dirty="0"/>
              <a:t>Approve subcontractor invoices</a:t>
            </a:r>
          </a:p>
          <a:p>
            <a:pPr lvl="1"/>
            <a:r>
              <a:rPr lang="en-US" dirty="0"/>
              <a:t>View award amounts &amp; cost share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Consortia</a:t>
            </a:r>
            <a:endParaRPr lang="en-US" sz="4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en-US" dirty="0"/>
              <a:t>Track status of consortia &amp; consortia contracts</a:t>
            </a:r>
          </a:p>
          <a:p>
            <a:pPr lvl="1"/>
            <a:r>
              <a:rPr lang="en-US" dirty="0"/>
              <a:t>View improved member payment &amp; invoice section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Log on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09" y="2173249"/>
            <a:ext cx="3214540" cy="308049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URL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coming soon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be posted at ora.mines.edu </a:t>
            </a:r>
            <a:endParaRPr lang="en-US" b="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Username: Password: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Mines Multi-pass credentials (single sign on)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48" y="1916010"/>
            <a:ext cx="5259948" cy="35949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6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5296" y="3862794"/>
            <a:ext cx="8018473" cy="1736482"/>
            <a:chOff x="295296" y="3319094"/>
            <a:chExt cx="8018473" cy="1736482"/>
          </a:xfrm>
        </p:grpSpPr>
        <p:sp>
          <p:nvSpPr>
            <p:cNvPr id="15" name="Right Arrow Callout 14"/>
            <p:cNvSpPr/>
            <p:nvPr/>
          </p:nvSpPr>
          <p:spPr>
            <a:xfrm rot="16200000">
              <a:off x="137035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Actions</a:t>
              </a:r>
            </a:p>
          </p:txBody>
        </p:sp>
        <p:sp>
          <p:nvSpPr>
            <p:cNvPr id="19" name="Right Arrow Callout 18"/>
            <p:cNvSpPr/>
            <p:nvPr/>
          </p:nvSpPr>
          <p:spPr>
            <a:xfrm rot="16200000">
              <a:off x="2493411" y="3437832"/>
              <a:ext cx="1714500" cy="1520987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Procurement</a:t>
              </a:r>
            </a:p>
          </p:txBody>
        </p:sp>
        <p:sp>
          <p:nvSpPr>
            <p:cNvPr id="20" name="Right Arrow Callout 19"/>
            <p:cNvSpPr/>
            <p:nvPr/>
          </p:nvSpPr>
          <p:spPr>
            <a:xfrm rot="16200000">
              <a:off x="4726780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Find CRS Data</a:t>
              </a:r>
            </a:p>
          </p:txBody>
        </p:sp>
        <p:sp>
          <p:nvSpPr>
            <p:cNvPr id="21" name="Right Arrow Callout 20"/>
            <p:cNvSpPr/>
            <p:nvPr/>
          </p:nvSpPr>
          <p:spPr>
            <a:xfrm rot="16200000">
              <a:off x="6757530" y="3477355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Approvals</a:t>
              </a:r>
            </a:p>
          </p:txBody>
        </p:sp>
      </p:grpSp>
      <p:sp>
        <p:nvSpPr>
          <p:cNvPr id="3" name="Up Arrow 2"/>
          <p:cNvSpPr/>
          <p:nvPr/>
        </p:nvSpPr>
        <p:spPr>
          <a:xfrm rot="19961224">
            <a:off x="905609" y="1871299"/>
            <a:ext cx="351692" cy="71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16"/>
            <a:ext cx="9144000" cy="2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5" y="277542"/>
            <a:ext cx="589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CRS Home Page</a:t>
            </a:r>
          </a:p>
        </p:txBody>
      </p:sp>
    </p:spTree>
    <p:extLst>
      <p:ext uri="{BB962C8B-B14F-4D97-AF65-F5344CB8AC3E}">
        <p14:creationId xmlns:p14="http://schemas.microsoft.com/office/powerpoint/2010/main" val="7646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295" y="277542"/>
            <a:ext cx="589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Started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" y="1528196"/>
            <a:ext cx="8863121" cy="3219295"/>
          </a:xfrm>
          <a:prstGeom prst="rect">
            <a:avLst/>
          </a:prstGeom>
          <a:ln>
            <a:noFill/>
          </a:ln>
        </p:spPr>
      </p:pic>
      <p:sp>
        <p:nvSpPr>
          <p:cNvPr id="11" name="Up Arrow 10"/>
          <p:cNvSpPr/>
          <p:nvPr/>
        </p:nvSpPr>
        <p:spPr>
          <a:xfrm rot="16200000">
            <a:off x="1851264" y="2867088"/>
            <a:ext cx="490777" cy="1118484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583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My Projects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5" y="3740478"/>
            <a:ext cx="8021080" cy="3871786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Shows all Projects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Sort by Column Headings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Hyperlinked fields take you to project details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8755" y="820997"/>
            <a:ext cx="8871500" cy="27457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130681" y="1673467"/>
            <a:ext cx="2226154" cy="104077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-5792"/>
            <a:ext cx="8484973" cy="14224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Project Data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4" y="4380176"/>
            <a:ext cx="8021080" cy="1420537"/>
          </a:xfrm>
        </p:spPr>
        <p:txBody>
          <a:bodyPr>
            <a:norm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S</a:t>
            </a:r>
            <a:r>
              <a:rPr lang="en-US" sz="1800" dirty="0" smtClean="0">
                <a:ea typeface="Arial" charset="0"/>
                <a:cs typeface="Arial" charset="0"/>
              </a:rPr>
              <a:t>tarting point for finding your Project details</a:t>
            </a:r>
          </a:p>
          <a:p>
            <a:r>
              <a:rPr lang="en-US" sz="1800" dirty="0" smtClean="0">
                <a:ea typeface="Arial" charset="0"/>
                <a:cs typeface="Arial" charset="0"/>
              </a:rPr>
              <a:t>Project Details include Project Information, Funding, Index(</a:t>
            </a:r>
            <a:r>
              <a:rPr lang="en-US" sz="1800" dirty="0" err="1" smtClean="0">
                <a:ea typeface="Arial" charset="0"/>
                <a:cs typeface="Arial" charset="0"/>
              </a:rPr>
              <a:t>es</a:t>
            </a:r>
            <a:r>
              <a:rPr lang="en-US" sz="1800" dirty="0" smtClean="0">
                <a:ea typeface="Arial" charset="0"/>
                <a:cs typeface="Arial" charset="0"/>
              </a:rPr>
              <a:t>), Awards Info, and Proposal Info</a:t>
            </a:r>
            <a:endParaRPr lang="en-US" sz="1800" dirty="0"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871054"/>
            <a:ext cx="9144000" cy="32686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541856" y="1132983"/>
            <a:ext cx="701841" cy="59742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sen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701</Words>
  <Application>Microsoft Office PowerPoint</Application>
  <PresentationFormat>On-screen Show (4:3)</PresentationFormat>
  <Paragraphs>116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Lucida Grande</vt:lpstr>
      <vt:lpstr>Office Theme</vt:lpstr>
      <vt:lpstr>1_Essential</vt:lpstr>
      <vt:lpstr>1_Office Theme</vt:lpstr>
      <vt:lpstr>CRS,  Research, And you</vt:lpstr>
      <vt:lpstr>CRS Agenda – Post Award</vt:lpstr>
      <vt:lpstr>What is CRS?</vt:lpstr>
      <vt:lpstr>PowerPoint Presentation</vt:lpstr>
      <vt:lpstr>Log on Information</vt:lpstr>
      <vt:lpstr>PowerPoint Presentation</vt:lpstr>
      <vt:lpstr>PowerPoint Presentation</vt:lpstr>
      <vt:lpstr>My Projects </vt:lpstr>
      <vt:lpstr>Project Data </vt:lpstr>
      <vt:lpstr>PowerPoint Presentation</vt:lpstr>
      <vt:lpstr>Index Information</vt:lpstr>
      <vt:lpstr>Index Details</vt:lpstr>
      <vt:lpstr>Project Award Information</vt:lpstr>
      <vt:lpstr>Award Information</vt:lpstr>
      <vt:lpstr>Award Information</vt:lpstr>
      <vt:lpstr>Award Documents</vt:lpstr>
      <vt:lpstr>Team </vt:lpstr>
      <vt:lpstr>Budget </vt:lpstr>
      <vt:lpstr>Terms </vt:lpstr>
      <vt:lpstr> SubK </vt:lpstr>
      <vt:lpstr> Cost Share </vt:lpstr>
      <vt:lpstr> At Risk </vt:lpstr>
      <vt:lpstr>At-Risks – Needed Data</vt:lpstr>
      <vt:lpstr>At-Risks</vt:lpstr>
      <vt:lpstr> Documents </vt:lpstr>
      <vt:lpstr>Cayuse &gt; CRS Transition</vt:lpstr>
      <vt:lpstr>Browser Information</vt:lpstr>
      <vt:lpstr>Questions?</vt:lpstr>
      <vt:lpstr>Thanks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Bremer</cp:lastModifiedBy>
  <cp:revision>78</cp:revision>
  <dcterms:created xsi:type="dcterms:W3CDTF">2017-07-31T21:24:49Z</dcterms:created>
  <dcterms:modified xsi:type="dcterms:W3CDTF">2019-10-14T19:02:28Z</dcterms:modified>
</cp:coreProperties>
</file>