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26"/>
  </p:notesMasterIdLst>
  <p:handoutMasterIdLst>
    <p:handoutMasterId r:id="rId27"/>
  </p:handoutMasterIdLst>
  <p:sldIdLst>
    <p:sldId id="280" r:id="rId4"/>
    <p:sldId id="293" r:id="rId5"/>
    <p:sldId id="294" r:id="rId6"/>
    <p:sldId id="295" r:id="rId7"/>
    <p:sldId id="296" r:id="rId8"/>
    <p:sldId id="297" r:id="rId9"/>
    <p:sldId id="268" r:id="rId10"/>
    <p:sldId id="281" r:id="rId11"/>
    <p:sldId id="271" r:id="rId12"/>
    <p:sldId id="283" r:id="rId13"/>
    <p:sldId id="272" r:id="rId14"/>
    <p:sldId id="273" r:id="rId15"/>
    <p:sldId id="285" r:id="rId16"/>
    <p:sldId id="286" r:id="rId17"/>
    <p:sldId id="289" r:id="rId18"/>
    <p:sldId id="291" r:id="rId19"/>
    <p:sldId id="300" r:id="rId20"/>
    <p:sldId id="292" r:id="rId21"/>
    <p:sldId id="301" r:id="rId22"/>
    <p:sldId id="298" r:id="rId23"/>
    <p:sldId id="274" r:id="rId24"/>
    <p:sldId id="29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cia Higginbotham" initials="AH" lastIdx="4" clrIdx="0">
    <p:extLst>
      <p:ext uri="{19B8F6BF-5375-455C-9EA6-DF929625EA0E}">
        <p15:presenceInfo xmlns:p15="http://schemas.microsoft.com/office/powerpoint/2012/main" userId="S-1-5-21-1034197437-1726532848-3120442065-688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1D37"/>
    <a:srgbClr val="DD5F36"/>
    <a:srgbClr val="A3B2C9"/>
    <a:srgbClr val="D5DCDF"/>
    <a:srgbClr val="8498B6"/>
    <a:srgbClr val="D0DDE5"/>
    <a:srgbClr val="2B4160"/>
    <a:srgbClr val="797C7D"/>
    <a:srgbClr val="9D9F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05" autoAdjust="0"/>
    <p:restoredTop sz="94674"/>
  </p:normalViewPr>
  <p:slideViewPr>
    <p:cSldViewPr snapToGrid="0" snapToObjects="1">
      <p:cViewPr varScale="1">
        <p:scale>
          <a:sx n="118" d="100"/>
          <a:sy n="118" d="100"/>
        </p:scale>
        <p:origin x="104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Built for Mines.  Built for Minds.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C0A22-A6FB-4471-AF4E-0A0421330D74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E26CB-C7C2-44BA-80FD-84CDDC1986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42002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r>
              <a:rPr lang="en-US" dirty="0" smtClean="0"/>
              <a:t>Built for Mines.  Built for Minds.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500723C3-EB5C-A642-B85D-D0CFBDF0181C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C195DD2E-9C19-4745-BEC7-B2FFE8F93E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325339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Built for Mines.  Built for Minds.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60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73FB-4B1D-4ECF-946C-AF78C3C2A27A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Built for Mines.  Bult for Minds.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EBB-6EBE-E149-9CF4-CED2E7952F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D481-701B-426D-BC00-ED58FD99B323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Built for Mines.  Bult for Minds.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EBB-6EBE-E149-9CF4-CED2E7952F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2CA44-4310-48D0-BC1B-C6D44FC83321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Built for Mines.  Bult for Minds.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EBB-6EBE-E149-9CF4-CED2E7952F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9E59-3000-424E-B7A4-4488136E0342}" type="datetime4">
              <a:rPr lang="en-US" smtClean="0">
                <a:solidFill>
                  <a:prstClr val="black"/>
                </a:solidFill>
              </a:rPr>
              <a:pPr/>
              <a:t>October 14, 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Questions: ora@mines.edu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542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F649-DB0A-4298-92E1-106CFC15D299}" type="datetime4">
              <a:rPr lang="en-US" smtClean="0">
                <a:solidFill>
                  <a:prstClr val="black"/>
                </a:solidFill>
              </a:rPr>
              <a:pPr/>
              <a:t>October 14, 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Questions: ora@mines.edu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335B74"/>
                </a:solidFill>
              </a:rPr>
              <a:pPr/>
              <a:t>‹#›</a:t>
            </a:fld>
            <a:endParaRPr lang="en-US" dirty="0">
              <a:solidFill>
                <a:srgbClr val="335B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31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4F9CA-D6D9-4DDA-BFB1-2FD381ED3993}" type="datetime4">
              <a:rPr lang="en-US" smtClean="0">
                <a:solidFill>
                  <a:prstClr val="black"/>
                </a:solidFill>
              </a:rPr>
              <a:pPr/>
              <a:t>October 14, 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335B74"/>
                </a:solidFill>
              </a:rPr>
              <a:pPr/>
              <a:t>‹#›</a:t>
            </a:fld>
            <a:endParaRPr lang="en-US" dirty="0">
              <a:solidFill>
                <a:srgbClr val="335B74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Questions: ora@mines.edu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677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CD6FD-8769-4FCD-A26A-2C7E74A43DDC}" type="datetime4">
              <a:rPr lang="en-US" smtClean="0">
                <a:solidFill>
                  <a:prstClr val="black"/>
                </a:solidFill>
              </a:rPr>
              <a:pPr/>
              <a:t>October 14, 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Questions: ora@mines.edu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335B74"/>
                </a:solidFill>
              </a:rPr>
              <a:pPr/>
              <a:t>‹#›</a:t>
            </a:fld>
            <a:endParaRPr lang="en-US" dirty="0">
              <a:solidFill>
                <a:srgbClr val="335B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741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3082F-D0A1-4961-A759-9968AEA366E9}" type="datetime4">
              <a:rPr lang="en-US" smtClean="0">
                <a:solidFill>
                  <a:prstClr val="black"/>
                </a:solidFill>
              </a:rPr>
              <a:pPr/>
              <a:t>October 14, 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Questions: ora@mines.edu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335B74"/>
                </a:solidFill>
              </a:rPr>
              <a:pPr/>
              <a:t>‹#›</a:t>
            </a:fld>
            <a:endParaRPr lang="en-US" dirty="0">
              <a:solidFill>
                <a:srgbClr val="335B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42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71E5-19E6-4CE2-8259-E68BBB5BD0CB}" type="datetime4">
              <a:rPr lang="en-US" smtClean="0">
                <a:solidFill>
                  <a:prstClr val="black"/>
                </a:solidFill>
              </a:rPr>
              <a:pPr/>
              <a:t>October 14, 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Questions: ora@mines.edu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335B74"/>
                </a:solidFill>
              </a:rPr>
              <a:pPr/>
              <a:t>‹#›</a:t>
            </a:fld>
            <a:endParaRPr lang="en-US" dirty="0">
              <a:solidFill>
                <a:srgbClr val="335B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282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F4C6-4CC5-4036-A0E1-91AB68CB568F}" type="datetime4">
              <a:rPr lang="en-US" smtClean="0">
                <a:solidFill>
                  <a:prstClr val="black"/>
                </a:solidFill>
              </a:rPr>
              <a:pPr/>
              <a:t>October 14, 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Questions: ora@mines.edu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335B74"/>
                </a:solidFill>
              </a:rPr>
              <a:pPr/>
              <a:t>‹#›</a:t>
            </a:fld>
            <a:endParaRPr lang="en-US" dirty="0">
              <a:solidFill>
                <a:srgbClr val="335B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297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BACB-E568-4008-9CA3-B13F387E154E}" type="datetime4">
              <a:rPr lang="en-US" smtClean="0">
                <a:solidFill>
                  <a:prstClr val="black"/>
                </a:solidFill>
              </a:rPr>
              <a:pPr/>
              <a:t>October 14, 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Questions: ora@mines.edu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335B74"/>
                </a:solidFill>
              </a:rPr>
              <a:pPr/>
              <a:t>‹#›</a:t>
            </a:fld>
            <a:endParaRPr lang="en-US" dirty="0">
              <a:solidFill>
                <a:srgbClr val="335B74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65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B712-2971-4630-AA46-03B2382C1B7C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Built for Mines.  Bult for Minds.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EBB-6EBE-E149-9CF4-CED2E7952F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0428-B6B5-4B11-8D51-E25C9B710212}" type="datetime4">
              <a:rPr lang="en-US" smtClean="0">
                <a:solidFill>
                  <a:prstClr val="black"/>
                </a:solidFill>
              </a:rPr>
              <a:pPr/>
              <a:t>October 14, 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Questions: ora@mines.edu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524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CF2D-ACB7-469D-A2F1-C89D66ACD20B}" type="datetime4">
              <a:rPr lang="en-US" smtClean="0">
                <a:solidFill>
                  <a:prstClr val="black"/>
                </a:solidFill>
              </a:rPr>
              <a:pPr/>
              <a:t>October 14, 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Questions: ora@mines.edu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335B74"/>
                </a:solidFill>
              </a:rPr>
              <a:pPr/>
              <a:t>‹#›</a:t>
            </a:fld>
            <a:endParaRPr lang="en-US" dirty="0">
              <a:solidFill>
                <a:srgbClr val="335B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15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368D-B5E4-4EA1-BC70-984782FDB0FD}" type="datetime4">
              <a:rPr lang="en-US" smtClean="0">
                <a:solidFill>
                  <a:prstClr val="black"/>
                </a:solidFill>
              </a:rPr>
              <a:pPr/>
              <a:t>October 14, 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Questions: ora@mines.edu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335B74"/>
                </a:solidFill>
              </a:rPr>
              <a:pPr/>
              <a:t>‹#›</a:t>
            </a:fld>
            <a:endParaRPr lang="en-US" dirty="0">
              <a:solidFill>
                <a:srgbClr val="335B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8624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57D4-5D50-499A-9C12-496DBB63C8FB}" type="datetime1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Questions: ora@mines.edu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EBB-6EBE-E149-9CF4-CED2E7952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713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09A53-8E54-49DC-A436-209EB6CB61C1}" type="datetime1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Questions: ora@mines.edu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EBB-6EBE-E149-9CF4-CED2E7952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037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0A83-3449-41C9-9811-33BC513FAAF2}" type="datetime1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Questions: ora@mines.edu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EBB-6EBE-E149-9CF4-CED2E7952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996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50408-E2BA-4DDF-99F1-0B2349A2ECBB}" type="datetime1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Questions: ora@mines.edu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EBB-6EBE-E149-9CF4-CED2E7952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537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89CB0-E920-4D61-A677-94DE3C2A0C1F}" type="datetime1">
              <a:rPr lang="en-US" smtClean="0"/>
              <a:t>10/14/2019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Questions: ora@mines.edu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EBB-6EBE-E149-9CF4-CED2E7952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863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2947-BD70-451A-B271-0CF7783D0C9B}" type="datetime1">
              <a:rPr lang="en-US" smtClean="0"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Questions: ora@mines.edu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EBB-6EBE-E149-9CF4-CED2E7952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243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6A33-73BE-41DC-9017-E643F9D93066}" type="datetime1">
              <a:rPr lang="en-US" smtClean="0"/>
              <a:t>10/14/2019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Questions: ora@mines.edu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EBB-6EBE-E149-9CF4-CED2E7952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10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BABD9-08D1-41D8-83A9-BDB818A37D95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Built for Mines.  Bult for Minds.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EBB-6EBE-E149-9CF4-CED2E7952F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F9C37-9000-4482-B912-0620D3CA21F4}" type="datetime1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Questions: ora@mines.edu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EBB-6EBE-E149-9CF4-CED2E7952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6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BA93-3C91-4693-BFBB-9B8E789BFA05}" type="datetime1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Questions: ora@mines.edu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EBB-6EBE-E149-9CF4-CED2E7952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271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253F-9C27-4893-B4BB-D27E62C20688}" type="datetime1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Questions: ora@mines.edu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EBB-6EBE-E149-9CF4-CED2E7952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489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7100-72C5-4D9E-B8BB-19901CF75BAC}" type="datetime1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Questions: ora@mines.edu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EBB-6EBE-E149-9CF4-CED2E7952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514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DD0A9-12B9-42A8-BBBF-EEEE9EA1EC98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Built for Mines.  Bult for Minds.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EBB-6EBE-E149-9CF4-CED2E7952F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CAF1-B2BD-448C-A6F5-BEBC2C02AB6C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Built for Mines.  Bult for Minds.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EBB-6EBE-E149-9CF4-CED2E7952F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B704-63E7-4308-8449-42CC4E5B326F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Built for Mines.  Bult for Minds.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EBB-6EBE-E149-9CF4-CED2E7952F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CC95-2699-4937-9341-176866A08C48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Built for Mines.  Bult for Minds.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EBB-6EBE-E149-9CF4-CED2E7952F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F4C74-E3F2-434D-9687-74793680826C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Built for Mines.  Bult for Minds.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EBB-6EBE-E149-9CF4-CED2E7952F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1F86-01AC-4F36-A468-F518C2C627C7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Built for Mines.  Bult for Minds.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EBB-6EBE-E149-9CF4-CED2E7952F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16B920A8-9A9F-49AF-B33E-0B56E7476BA1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r>
              <a:rPr lang="en-US" dirty="0" smtClean="0"/>
              <a:t>Built for Mines.  Bult for Minds.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B0F3EEBB-6EBE-E149-9CF4-CED2E7952F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20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A2002A12-DF3A-41F2-B0F1-ED0EBC9612E6}" type="datetime4">
              <a:rPr lang="en-US" smtClean="0">
                <a:solidFill>
                  <a:prstClr val="black"/>
                </a:solidFill>
              </a:rPr>
              <a:pPr/>
              <a:t>October 14, 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Questions: ora@mines.edu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>
                <a:solidFill>
                  <a:srgbClr val="335B74"/>
                </a:solidFill>
              </a:rPr>
              <a:pPr/>
              <a:t>‹#›</a:t>
            </a:fld>
            <a:endParaRPr lang="en-US" dirty="0">
              <a:solidFill>
                <a:srgbClr val="335B7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02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89332546-BEF4-42B5-98E0-27BD7777A64D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r>
              <a:rPr lang="en-US"/>
              <a:t>Questions: ora@mines.edu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B0F3EEBB-6EBE-E149-9CF4-CED2E7952F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28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4642" y="991501"/>
            <a:ext cx="7772400" cy="4571999"/>
          </a:xfrm>
        </p:spPr>
        <p:txBody>
          <a:bodyPr/>
          <a:lstStyle/>
          <a:p>
            <a:r>
              <a:rPr lang="en-US" dirty="0" smtClean="0"/>
              <a:t>CRS,  Research,</a:t>
            </a:r>
            <a:br>
              <a:rPr lang="en-US" dirty="0" smtClean="0"/>
            </a:br>
            <a:r>
              <a:rPr lang="en-US" dirty="0" smtClean="0"/>
              <a:t>And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53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145" y="365126"/>
            <a:ext cx="7043997" cy="840219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Consortia Information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012" y="1103746"/>
            <a:ext cx="7886700" cy="348977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14012" y="4723502"/>
            <a:ext cx="7278130" cy="1200329"/>
            <a:chOff x="514012" y="4950746"/>
            <a:chExt cx="7278130" cy="1200329"/>
          </a:xfrm>
        </p:grpSpPr>
        <p:sp>
          <p:nvSpPr>
            <p:cNvPr id="4" name="TextBox 3"/>
            <p:cNvSpPr txBox="1"/>
            <p:nvPr/>
          </p:nvSpPr>
          <p:spPr>
            <a:xfrm>
              <a:off x="514012" y="4950746"/>
              <a:ext cx="72781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The Consortia Information includes key fields such as: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Director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Home Department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Overhead Return Method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68226" y="5248332"/>
              <a:ext cx="26349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Administrator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IDC Rates</a:t>
              </a:r>
              <a:endParaRPr lang="en-US" dirty="0"/>
            </a:p>
          </p:txBody>
        </p:sp>
      </p:grpSp>
      <p:sp>
        <p:nvSpPr>
          <p:cNvPr id="9" name="Oval 8"/>
          <p:cNvSpPr/>
          <p:nvPr/>
        </p:nvSpPr>
        <p:spPr>
          <a:xfrm>
            <a:off x="555711" y="2581556"/>
            <a:ext cx="2039707" cy="534152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4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323" y="20746"/>
            <a:ext cx="7886700" cy="1048038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Members Tab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939" y="5125657"/>
            <a:ext cx="8021080" cy="94765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ea typeface="Arial" charset="0"/>
                <a:cs typeface="Arial" charset="0"/>
              </a:rPr>
              <a:t>Lists all Members, contract status and relevant details</a:t>
            </a:r>
          </a:p>
          <a:p>
            <a:r>
              <a:rPr lang="en-US" sz="2400" dirty="0" smtClean="0">
                <a:ea typeface="Arial" charset="0"/>
                <a:cs typeface="Arial" charset="0"/>
              </a:rPr>
              <a:t>Click hyperlink ID to open the record for more details</a:t>
            </a:r>
            <a:endParaRPr lang="en-US" sz="2400" dirty="0"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644" y="896988"/>
            <a:ext cx="5970357" cy="399481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948964" y="1223168"/>
            <a:ext cx="686171" cy="406127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033114" y="3835022"/>
            <a:ext cx="978408" cy="48463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5400000">
            <a:off x="4663684" y="3491590"/>
            <a:ext cx="1642380" cy="950702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6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Members Tab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" y="2043622"/>
            <a:ext cx="8658225" cy="3448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1446" y="5707543"/>
            <a:ext cx="8658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on the Member is readily available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1" t="46124" r="26346" b="21032"/>
          <a:stretch/>
        </p:blipFill>
        <p:spPr>
          <a:xfrm>
            <a:off x="4977799" y="503307"/>
            <a:ext cx="3648364" cy="1393166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999391" y="1537585"/>
            <a:ext cx="978408" cy="48463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48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Membership Fees Tab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8051" y="5545999"/>
            <a:ext cx="7955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Find information on Fee Type by Status of: Payment / Transfer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28650" y="1375031"/>
            <a:ext cx="7836303" cy="3975304"/>
            <a:chOff x="2233267" y="1226819"/>
            <a:chExt cx="7836303" cy="3975304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3267" y="1226819"/>
              <a:ext cx="7836303" cy="3975304"/>
            </a:xfrm>
            <a:prstGeom prst="rect">
              <a:avLst/>
            </a:prstGeom>
          </p:spPr>
        </p:pic>
        <p:sp>
          <p:nvSpPr>
            <p:cNvPr id="5" name="Right Arrow 4"/>
            <p:cNvSpPr/>
            <p:nvPr/>
          </p:nvSpPr>
          <p:spPr>
            <a:xfrm>
              <a:off x="2749065" y="4505392"/>
              <a:ext cx="978408" cy="484632"/>
            </a:xfrm>
            <a:prstGeom prst="rightArrow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Oval 8"/>
          <p:cNvSpPr/>
          <p:nvPr/>
        </p:nvSpPr>
        <p:spPr>
          <a:xfrm>
            <a:off x="2170579" y="1619277"/>
            <a:ext cx="1856476" cy="652868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25" y="365127"/>
            <a:ext cx="7886700" cy="707216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Membership Information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430441" y="5616355"/>
            <a:ext cx="7506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Invoicing and Payment information readily available!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95" y="1081088"/>
            <a:ext cx="6220556" cy="412692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489137" y="1061226"/>
            <a:ext cx="1251405" cy="578025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76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07216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Membership Fee Docs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7648" y="5548999"/>
            <a:ext cx="7363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Directly click on the Attached File to see the uploaded document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787" y="999067"/>
            <a:ext cx="6376537" cy="4450443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2523664" y="1171832"/>
            <a:ext cx="1396151" cy="319117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7649548">
            <a:off x="2884546" y="4480884"/>
            <a:ext cx="833462" cy="322078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330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149" y="-58190"/>
            <a:ext cx="6469553" cy="59934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81455" y="1533236"/>
            <a:ext cx="16625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invoice was uploaded as the Attached File on the prior Membership Fee Documents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9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8515350" cy="70721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Consortia &amp; Contracts Fees Docs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7648" y="5548999"/>
            <a:ext cx="801926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Directly click on the Attached File to see the uploaded document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11" b="10017"/>
          <a:stretch/>
        </p:blipFill>
        <p:spPr>
          <a:xfrm>
            <a:off x="211092" y="990517"/>
            <a:ext cx="5949563" cy="2925702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356610" y="1310707"/>
            <a:ext cx="2434590" cy="578026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10" y="2861974"/>
            <a:ext cx="5412509" cy="2585218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 rot="2346181">
            <a:off x="2344184" y="4006685"/>
            <a:ext cx="833462" cy="322078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2512900" y="3188352"/>
            <a:ext cx="833462" cy="322078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0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Consortia Management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77378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Easy access to member information</a:t>
            </a:r>
          </a:p>
          <a:p>
            <a:r>
              <a:rPr lang="en-US" sz="2400" dirty="0" smtClean="0"/>
              <a:t>Tracking of invoicing &amp; payments</a:t>
            </a:r>
          </a:p>
          <a:p>
            <a:r>
              <a:rPr lang="en-US" sz="2400" dirty="0" smtClean="0"/>
              <a:t>View documents related </a:t>
            </a:r>
            <a:r>
              <a:rPr lang="en-US" sz="2400" smtClean="0"/>
              <a:t>to consortia members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771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Cayuse &gt; CRS Transition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33669"/>
            <a:ext cx="7886700" cy="4541454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CRS launches end October</a:t>
            </a:r>
            <a:endParaRPr lang="en-US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All Cayuse data will </a:t>
            </a:r>
            <a:r>
              <a:rPr lang="en-US" dirty="0" smtClean="0">
                <a:solidFill>
                  <a:srgbClr val="000000"/>
                </a:solidFill>
              </a:rPr>
              <a:t>transition </a:t>
            </a:r>
            <a:r>
              <a:rPr lang="en-US" dirty="0" smtClean="0">
                <a:solidFill>
                  <a:srgbClr val="000000"/>
                </a:solidFill>
              </a:rPr>
              <a:t>to CRS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Documents may not be immediately </a:t>
            </a:r>
            <a:r>
              <a:rPr lang="en-US" dirty="0" smtClean="0">
                <a:solidFill>
                  <a:srgbClr val="000000"/>
                </a:solidFill>
              </a:rPr>
              <a:t>available in CRS, but ORA can </a:t>
            </a:r>
            <a:r>
              <a:rPr lang="en-US" dirty="0" smtClean="0">
                <a:solidFill>
                  <a:srgbClr val="000000"/>
                </a:solidFill>
              </a:rPr>
              <a:t>email them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Banner remains financial repository for data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Once </a:t>
            </a:r>
            <a:r>
              <a:rPr lang="en-US" dirty="0" smtClean="0">
                <a:solidFill>
                  <a:srgbClr val="000000"/>
                </a:solidFill>
              </a:rPr>
              <a:t>CRS is launched, Cayuse </a:t>
            </a:r>
            <a:r>
              <a:rPr lang="en-US" dirty="0" smtClean="0">
                <a:solidFill>
                  <a:srgbClr val="000000"/>
                </a:solidFill>
              </a:rPr>
              <a:t>will be inactive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Watch for </a:t>
            </a:r>
            <a:r>
              <a:rPr lang="en-US" dirty="0" smtClean="0">
                <a:solidFill>
                  <a:srgbClr val="000000"/>
                </a:solidFill>
              </a:rPr>
              <a:t>CRS ‘</a:t>
            </a:r>
            <a:r>
              <a:rPr lang="en-US" dirty="0">
                <a:solidFill>
                  <a:srgbClr val="000000"/>
                </a:solidFill>
              </a:rPr>
              <a:t>go-live’ alerts in the Daily Blast &amp; via </a:t>
            </a:r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dirty="0">
                <a:solidFill>
                  <a:srgbClr val="000000"/>
                </a:solidFill>
              </a:rPr>
              <a:t>Research Listserv</a:t>
            </a:r>
          </a:p>
          <a:p>
            <a:pPr marL="342900" indent="-342900">
              <a:buFont typeface="Arial"/>
              <a:buChar char="•"/>
            </a:pP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28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CRS </a:t>
            </a:r>
            <a:r>
              <a:rPr lang="en-US" b="1" dirty="0" smtClean="0">
                <a:solidFill>
                  <a:schemeClr val="tx2"/>
                </a:solidFill>
              </a:rPr>
              <a:t>Agenda - Consortia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33669"/>
            <a:ext cx="7886700" cy="3657167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What is CRS?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What’s new?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How do I login?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How do I </a:t>
            </a:r>
            <a:r>
              <a:rPr lang="en-US" dirty="0" smtClean="0">
                <a:solidFill>
                  <a:srgbClr val="000000"/>
                </a:solidFill>
              </a:rPr>
              <a:t>access a Consortia?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How </a:t>
            </a:r>
            <a:r>
              <a:rPr lang="en-US" dirty="0" smtClean="0">
                <a:solidFill>
                  <a:srgbClr val="000000"/>
                </a:solidFill>
              </a:rPr>
              <a:t>do I find members?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Where do </a:t>
            </a:r>
            <a:r>
              <a:rPr lang="en-US" dirty="0">
                <a:solidFill>
                  <a:srgbClr val="000000"/>
                </a:solidFill>
              </a:rPr>
              <a:t>I view documents?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What does an invoice look like?</a:t>
            </a: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29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Browser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52600"/>
            <a:ext cx="8382001" cy="4834467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b="1" dirty="0"/>
              <a:t>Works best in Firefox </a:t>
            </a:r>
            <a:r>
              <a:rPr lang="en-US" sz="2200" dirty="0"/>
              <a:t>(fully compatible)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/>
              <a:t>iPhone, iPad &amp; Droid enabled (convenient for approvals)</a:t>
            </a:r>
          </a:p>
          <a:p>
            <a:endParaRPr lang="en-US" sz="2200" dirty="0"/>
          </a:p>
          <a:p>
            <a:pPr marL="0" indent="0">
              <a:buNone/>
            </a:pPr>
            <a:r>
              <a:rPr lang="en-US" sz="2200" dirty="0"/>
              <a:t>Need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/>
              <a:t>Javascript enabled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/>
              <a:t>Cookies enabled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/>
              <a:t>Pop-ups allowed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21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369262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New System – Brings Change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Icon with question mark by purzen - An icon with a question mark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055" y="2263348"/>
            <a:ext cx="2594828" cy="2594828"/>
          </a:xfrm>
        </p:spPr>
      </p:pic>
    </p:spTree>
    <p:extLst>
      <p:ext uri="{BB962C8B-B14F-4D97-AF65-F5344CB8AC3E}">
        <p14:creationId xmlns:p14="http://schemas.microsoft.com/office/powerpoint/2010/main" val="267623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Thanks for Coming!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74" y="1944130"/>
            <a:ext cx="7633901" cy="3649365"/>
          </a:xfrm>
        </p:spPr>
        <p:txBody>
          <a:bodyPr>
            <a:normAutofit/>
          </a:bodyPr>
          <a:lstStyle/>
          <a:p>
            <a:r>
              <a:rPr lang="en-US" dirty="0">
                <a:ea typeface="Arial" charset="0"/>
                <a:cs typeface="Arial" charset="0"/>
              </a:rPr>
              <a:t>More CRS trainings on ORA website  </a:t>
            </a:r>
          </a:p>
          <a:p>
            <a:pPr lvl="1"/>
            <a:r>
              <a:rPr lang="en-US" dirty="0">
                <a:ea typeface="Arial" charset="0"/>
                <a:cs typeface="Arial" charset="0"/>
              </a:rPr>
              <a:t>Proposals, Contracts, Post-Award, Consortia Management, Program Administrators, Walk-ins </a:t>
            </a:r>
          </a:p>
          <a:p>
            <a:r>
              <a:rPr lang="en-US" dirty="0">
                <a:ea typeface="Arial" charset="0"/>
                <a:cs typeface="Arial" charset="0"/>
              </a:rPr>
              <a:t>CRS Manuals &amp; Training Slides will post to our website! Ora.mines.edu</a:t>
            </a:r>
            <a:endParaRPr lang="en-US" u="sng" dirty="0">
              <a:solidFill>
                <a:srgbClr val="FF0000"/>
              </a:solidFill>
              <a:ea typeface="Arial" charset="0"/>
              <a:cs typeface="Arial" charset="0"/>
            </a:endParaRPr>
          </a:p>
          <a:p>
            <a:endParaRPr lang="en-US" dirty="0">
              <a:ea typeface="Arial" charset="0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75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What is CRS?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318"/>
            <a:ext cx="7620000" cy="3533383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>
                <a:ea typeface="Arial" charset="0"/>
                <a:cs typeface="Arial" charset="0"/>
              </a:rPr>
              <a:t>CRS stands for Contract &amp; Research System</a:t>
            </a:r>
            <a:endParaRPr lang="en-US" dirty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/>
              <a:t>Web-based platform for proposal &amp; award management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/>
              <a:t>Electronic proposal tracker, router and certification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/>
              <a:t>Proposal &amp; award reporting system (college, </a:t>
            </a:r>
            <a:r>
              <a:rPr lang="en-US" dirty="0" err="1"/>
              <a:t>dept</a:t>
            </a:r>
            <a:r>
              <a:rPr lang="en-US" dirty="0"/>
              <a:t>, center, PI, sponsor, etc.)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/>
              <a:t>Banner still handles expenses &amp; financials</a:t>
            </a:r>
          </a:p>
        </p:txBody>
      </p:sp>
    </p:spTree>
    <p:extLst>
      <p:ext uri="{BB962C8B-B14F-4D97-AF65-F5344CB8AC3E}">
        <p14:creationId xmlns:p14="http://schemas.microsoft.com/office/powerpoint/2010/main" val="140876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E2541-631F-EC47-82F6-283669EFA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1450"/>
            <a:ext cx="8229600" cy="60055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500" b="1" dirty="0">
                <a:solidFill>
                  <a:schemeClr val="tx2"/>
                </a:solidFill>
                <a:ea typeface="+mj-ea"/>
                <a:cs typeface="+mj-cs"/>
              </a:rPr>
              <a:t>New in Pre-Award</a:t>
            </a:r>
          </a:p>
          <a:p>
            <a:pPr lvl="1"/>
            <a:r>
              <a:rPr lang="en-US" dirty="0"/>
              <a:t>Generate Current &amp; Pending Support documents</a:t>
            </a:r>
          </a:p>
          <a:p>
            <a:pPr lvl="1"/>
            <a:r>
              <a:rPr lang="en-US" dirty="0"/>
              <a:t>Start &amp; route Cost Share Approvals &amp; IDC Waivers (no more paper)</a:t>
            </a:r>
          </a:p>
          <a:p>
            <a:pPr lvl="1"/>
            <a:r>
              <a:rPr lang="en-US" dirty="0"/>
              <a:t>Start &amp; route At-Risk Spend Requests (no more paper)</a:t>
            </a:r>
          </a:p>
          <a:p>
            <a:pPr lvl="1"/>
            <a:r>
              <a:rPr lang="en-US" dirty="0"/>
              <a:t>Track status of proposals &amp; at-risks</a:t>
            </a:r>
          </a:p>
          <a:p>
            <a:pPr marL="0" indent="0">
              <a:buNone/>
            </a:pPr>
            <a:r>
              <a:rPr lang="en-US" sz="3500" b="1" dirty="0">
                <a:solidFill>
                  <a:schemeClr val="tx2"/>
                </a:solidFill>
                <a:ea typeface="+mj-ea"/>
                <a:cs typeface="+mj-cs"/>
              </a:rPr>
              <a:t>New in Post-Award</a:t>
            </a:r>
          </a:p>
          <a:p>
            <a:pPr lvl="1"/>
            <a:r>
              <a:rPr lang="en-US" dirty="0"/>
              <a:t>Track status of projects, at-risks &amp; sub-awards </a:t>
            </a:r>
          </a:p>
          <a:p>
            <a:pPr lvl="1"/>
            <a:r>
              <a:rPr lang="en-US" dirty="0"/>
              <a:t>Certify &amp; monitor Academic Year (AY) Cost Share</a:t>
            </a:r>
          </a:p>
          <a:p>
            <a:pPr lvl="1"/>
            <a:r>
              <a:rPr lang="en-US" dirty="0"/>
              <a:t>View terms &amp;  conditions &amp; reporting requirements </a:t>
            </a:r>
          </a:p>
          <a:p>
            <a:pPr lvl="1"/>
            <a:r>
              <a:rPr lang="en-US" dirty="0"/>
              <a:t>Approve subcontractor invoices</a:t>
            </a:r>
          </a:p>
          <a:p>
            <a:pPr lvl="1"/>
            <a:r>
              <a:rPr lang="en-US" dirty="0"/>
              <a:t>View award amounts &amp; cost share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sz="3500" b="1" dirty="0">
                <a:solidFill>
                  <a:schemeClr val="tx2"/>
                </a:solidFill>
                <a:ea typeface="+mj-ea"/>
                <a:cs typeface="+mj-cs"/>
              </a:rPr>
              <a:t>New in Consortia</a:t>
            </a:r>
            <a:endParaRPr lang="en-US" sz="4800" b="1" dirty="0">
              <a:solidFill>
                <a:schemeClr val="tx2"/>
              </a:solidFill>
              <a:ea typeface="+mj-ea"/>
              <a:cs typeface="+mj-cs"/>
            </a:endParaRPr>
          </a:p>
          <a:p>
            <a:pPr lvl="1"/>
            <a:r>
              <a:rPr lang="en-US" dirty="0"/>
              <a:t>Track status of consortia &amp; consortia contracts</a:t>
            </a:r>
          </a:p>
          <a:p>
            <a:pPr lvl="1"/>
            <a:r>
              <a:rPr lang="en-US" dirty="0"/>
              <a:t>View improved member payment &amp; invoice section</a:t>
            </a:r>
            <a:endParaRPr lang="en-US" dirty="0">
              <a:ea typeface="Arial" charset="0"/>
              <a:cs typeface="Arial" charset="0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07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82000" cy="137160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Log on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109" y="2173249"/>
            <a:ext cx="3214540" cy="3080493"/>
          </a:xfrm>
          <a:ln>
            <a:noFill/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URL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coming soon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will be posted at ora.mines.edu </a:t>
            </a:r>
            <a:endParaRPr lang="en-US" b="0" dirty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Username: Password: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Mines Multi-pass credentials (single sign on)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748" y="1916010"/>
            <a:ext cx="5259948" cy="359497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713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95296" y="3862794"/>
            <a:ext cx="8018473" cy="1736482"/>
            <a:chOff x="295296" y="3319094"/>
            <a:chExt cx="8018473" cy="1736482"/>
          </a:xfrm>
        </p:grpSpPr>
        <p:sp>
          <p:nvSpPr>
            <p:cNvPr id="15" name="Right Arrow Callout 14"/>
            <p:cNvSpPr/>
            <p:nvPr/>
          </p:nvSpPr>
          <p:spPr>
            <a:xfrm rot="16200000">
              <a:off x="137035" y="3499337"/>
              <a:ext cx="1714500" cy="1397978"/>
            </a:xfrm>
            <a:prstGeom prst="rightArrowCallou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Research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Actions</a:t>
              </a:r>
            </a:p>
          </p:txBody>
        </p:sp>
        <p:sp>
          <p:nvSpPr>
            <p:cNvPr id="19" name="Right Arrow Callout 18"/>
            <p:cNvSpPr/>
            <p:nvPr/>
          </p:nvSpPr>
          <p:spPr>
            <a:xfrm rot="16200000">
              <a:off x="2493411" y="3437832"/>
              <a:ext cx="1714500" cy="1520987"/>
            </a:xfrm>
            <a:prstGeom prst="rightArrowCallou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Procurement</a:t>
              </a:r>
            </a:p>
          </p:txBody>
        </p:sp>
        <p:sp>
          <p:nvSpPr>
            <p:cNvPr id="20" name="Right Arrow Callout 19"/>
            <p:cNvSpPr/>
            <p:nvPr/>
          </p:nvSpPr>
          <p:spPr>
            <a:xfrm rot="16200000">
              <a:off x="4726780" y="3499337"/>
              <a:ext cx="1714500" cy="1397978"/>
            </a:xfrm>
            <a:prstGeom prst="rightArrowCallou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Find CRS Data</a:t>
              </a:r>
            </a:p>
          </p:txBody>
        </p:sp>
        <p:sp>
          <p:nvSpPr>
            <p:cNvPr id="21" name="Right Arrow Callout 20"/>
            <p:cNvSpPr/>
            <p:nvPr/>
          </p:nvSpPr>
          <p:spPr>
            <a:xfrm rot="16200000">
              <a:off x="6757530" y="3477355"/>
              <a:ext cx="1714500" cy="1397978"/>
            </a:xfrm>
            <a:prstGeom prst="rightArrowCallou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Approvals</a:t>
              </a:r>
            </a:p>
          </p:txBody>
        </p:sp>
      </p:grpSp>
      <p:sp>
        <p:nvSpPr>
          <p:cNvPr id="3" name="Up Arrow 2"/>
          <p:cNvSpPr/>
          <p:nvPr/>
        </p:nvSpPr>
        <p:spPr>
          <a:xfrm rot="19961224">
            <a:off x="905609" y="1871299"/>
            <a:ext cx="351692" cy="7100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3216"/>
            <a:ext cx="9144000" cy="28295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5295" y="277542"/>
            <a:ext cx="58909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CRS Home Page</a:t>
            </a:r>
          </a:p>
        </p:txBody>
      </p:sp>
    </p:spTree>
    <p:extLst>
      <p:ext uri="{BB962C8B-B14F-4D97-AF65-F5344CB8AC3E}">
        <p14:creationId xmlns:p14="http://schemas.microsoft.com/office/powerpoint/2010/main" val="3614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5" y="284547"/>
            <a:ext cx="6697513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Finding Consortia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65671"/>
            <a:ext cx="8021080" cy="3191218"/>
          </a:xfrm>
        </p:spPr>
        <p:txBody>
          <a:bodyPr>
            <a:normAutofit/>
          </a:bodyPr>
          <a:lstStyle/>
          <a:p>
            <a:endParaRPr lang="en-US" dirty="0">
              <a:ea typeface="Arial" charset="0"/>
              <a:cs typeface="Arial" charset="0"/>
            </a:endParaRPr>
          </a:p>
          <a:p>
            <a:endParaRPr lang="en-US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1602087"/>
            <a:ext cx="8863121" cy="3219295"/>
          </a:xfrm>
          <a:prstGeom prst="rect">
            <a:avLst/>
          </a:prstGeom>
          <a:ln>
            <a:noFill/>
          </a:ln>
        </p:spPr>
      </p:pic>
      <p:sp>
        <p:nvSpPr>
          <p:cNvPr id="9" name="Up Arrow 8"/>
          <p:cNvSpPr/>
          <p:nvPr/>
        </p:nvSpPr>
        <p:spPr>
          <a:xfrm rot="16200000">
            <a:off x="1300042" y="3382116"/>
            <a:ext cx="351692" cy="710020"/>
          </a:xfrm>
          <a:prstGeom prst="up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8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23069"/>
            <a:ext cx="7886700" cy="1097914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My Consortia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4145" y="3965170"/>
            <a:ext cx="2959332" cy="1886989"/>
          </a:xfrm>
        </p:spPr>
        <p:txBody>
          <a:bodyPr>
            <a:normAutofit/>
          </a:bodyPr>
          <a:lstStyle/>
          <a:p>
            <a:r>
              <a:rPr lang="en-US" sz="2000" dirty="0" smtClean="0">
                <a:ea typeface="Arial" charset="0"/>
                <a:cs typeface="Arial" charset="0"/>
              </a:rPr>
              <a:t>Grant Index</a:t>
            </a:r>
          </a:p>
          <a:p>
            <a:r>
              <a:rPr lang="en-US" sz="2000" dirty="0" smtClean="0">
                <a:ea typeface="Arial" charset="0"/>
                <a:cs typeface="Arial" charset="0"/>
              </a:rPr>
              <a:t>Consortia Name</a:t>
            </a:r>
          </a:p>
          <a:p>
            <a:r>
              <a:rPr lang="en-US" sz="2000" dirty="0" smtClean="0">
                <a:ea typeface="Arial" charset="0"/>
                <a:cs typeface="Arial" charset="0"/>
              </a:rPr>
              <a:t>Director</a:t>
            </a:r>
          </a:p>
          <a:p>
            <a:r>
              <a:rPr lang="en-US" sz="2000" dirty="0" smtClean="0">
                <a:ea typeface="Arial" charset="0"/>
                <a:cs typeface="Arial" charset="0"/>
              </a:rPr>
              <a:t>Status</a:t>
            </a:r>
            <a:endParaRPr lang="en-US" sz="2000" dirty="0"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853" y="1767278"/>
            <a:ext cx="6184670" cy="2051597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1147156" y="2733640"/>
            <a:ext cx="978408" cy="48463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16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145" y="365126"/>
            <a:ext cx="7043997" cy="840219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Top Section – All Tabs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172" b="42854"/>
          <a:stretch/>
        </p:blipFill>
        <p:spPr>
          <a:xfrm>
            <a:off x="1257300" y="1295567"/>
            <a:ext cx="7794336" cy="19942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0630" y="5167293"/>
            <a:ext cx="6614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top </a:t>
            </a:r>
            <a:r>
              <a:rPr lang="en-US" dirty="0"/>
              <a:t>section </a:t>
            </a:r>
            <a:r>
              <a:rPr lang="en-US" dirty="0" smtClean="0"/>
              <a:t>provides a high-level summary </a:t>
            </a:r>
            <a:r>
              <a:rPr lang="en-US" dirty="0"/>
              <a:t>of your </a:t>
            </a:r>
            <a:r>
              <a:rPr lang="en-US" dirty="0" smtClean="0"/>
              <a:t>Consortia </a:t>
            </a:r>
            <a:endParaRPr lang="en-US" dirty="0"/>
          </a:p>
        </p:txBody>
      </p:sp>
      <p:sp>
        <p:nvSpPr>
          <p:cNvPr id="6" name="Curved Left Arrow 5"/>
          <p:cNvSpPr/>
          <p:nvPr/>
        </p:nvSpPr>
        <p:spPr>
          <a:xfrm rot="11063976">
            <a:off x="244534" y="2049864"/>
            <a:ext cx="1112196" cy="2988951"/>
          </a:xfrm>
          <a:prstGeom prst="curvedLef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3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ssential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360</TotalTime>
  <Words>522</Words>
  <Application>Microsoft Office PowerPoint</Application>
  <PresentationFormat>On-screen Show (4:3)</PresentationFormat>
  <Paragraphs>99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 Black</vt:lpstr>
      <vt:lpstr>Calibri</vt:lpstr>
      <vt:lpstr>Lucida Grande</vt:lpstr>
      <vt:lpstr>Wingdings</vt:lpstr>
      <vt:lpstr>Office Theme</vt:lpstr>
      <vt:lpstr>Essential</vt:lpstr>
      <vt:lpstr>1_Office Theme</vt:lpstr>
      <vt:lpstr>CRS,  Research, And you</vt:lpstr>
      <vt:lpstr>CRS Agenda - Consortia</vt:lpstr>
      <vt:lpstr>What is CRS?</vt:lpstr>
      <vt:lpstr>PowerPoint Presentation</vt:lpstr>
      <vt:lpstr>Log on Information</vt:lpstr>
      <vt:lpstr>PowerPoint Presentation</vt:lpstr>
      <vt:lpstr>Finding Consortia</vt:lpstr>
      <vt:lpstr>My Consortia</vt:lpstr>
      <vt:lpstr>Top Section – All Tabs</vt:lpstr>
      <vt:lpstr>Consortia Information</vt:lpstr>
      <vt:lpstr>Members Tab</vt:lpstr>
      <vt:lpstr>Members Tab</vt:lpstr>
      <vt:lpstr>Membership Fees Tab</vt:lpstr>
      <vt:lpstr>Membership Information</vt:lpstr>
      <vt:lpstr>Membership Fee Docs</vt:lpstr>
      <vt:lpstr>PowerPoint Presentation</vt:lpstr>
      <vt:lpstr>Consortia &amp; Contracts Fees Docs</vt:lpstr>
      <vt:lpstr>Consortia Management</vt:lpstr>
      <vt:lpstr>Cayuse &gt; CRS Transition</vt:lpstr>
      <vt:lpstr>Browser Information</vt:lpstr>
      <vt:lpstr>New System – Brings Change</vt:lpstr>
      <vt:lpstr>Thanks for Coming!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Jill Bremer</cp:lastModifiedBy>
  <cp:revision>59</cp:revision>
  <dcterms:created xsi:type="dcterms:W3CDTF">2017-07-31T21:24:49Z</dcterms:created>
  <dcterms:modified xsi:type="dcterms:W3CDTF">2019-10-14T19:02:07Z</dcterms:modified>
</cp:coreProperties>
</file>