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50"/>
  </p:notesMasterIdLst>
  <p:handoutMasterIdLst>
    <p:handoutMasterId r:id="rId51"/>
  </p:handoutMasterIdLst>
  <p:sldIdLst>
    <p:sldId id="280" r:id="rId4"/>
    <p:sldId id="325" r:id="rId5"/>
    <p:sldId id="321" r:id="rId6"/>
    <p:sldId id="326" r:id="rId7"/>
    <p:sldId id="327" r:id="rId8"/>
    <p:sldId id="339" r:id="rId9"/>
    <p:sldId id="311" r:id="rId10"/>
    <p:sldId id="283" r:id="rId11"/>
    <p:sldId id="287" r:id="rId12"/>
    <p:sldId id="288" r:id="rId13"/>
    <p:sldId id="284" r:id="rId14"/>
    <p:sldId id="330" r:id="rId15"/>
    <p:sldId id="332" r:id="rId16"/>
    <p:sldId id="333" r:id="rId17"/>
    <p:sldId id="312" r:id="rId18"/>
    <p:sldId id="289" r:id="rId19"/>
    <p:sldId id="290" r:id="rId20"/>
    <p:sldId id="313" r:id="rId21"/>
    <p:sldId id="291" r:id="rId22"/>
    <p:sldId id="335" r:id="rId23"/>
    <p:sldId id="334" r:id="rId24"/>
    <p:sldId id="336" r:id="rId25"/>
    <p:sldId id="337" r:id="rId26"/>
    <p:sldId id="338" r:id="rId27"/>
    <p:sldId id="314" r:id="rId28"/>
    <p:sldId id="299" r:id="rId29"/>
    <p:sldId id="328" r:id="rId30"/>
    <p:sldId id="308" r:id="rId31"/>
    <p:sldId id="309" r:id="rId32"/>
    <p:sldId id="315" r:id="rId33"/>
    <p:sldId id="268" r:id="rId34"/>
    <p:sldId id="301" r:id="rId35"/>
    <p:sldId id="302" r:id="rId36"/>
    <p:sldId id="303" r:id="rId37"/>
    <p:sldId id="304" r:id="rId38"/>
    <p:sldId id="306" r:id="rId39"/>
    <p:sldId id="307" r:id="rId40"/>
    <p:sldId id="317" r:id="rId41"/>
    <p:sldId id="292" r:id="rId42"/>
    <p:sldId id="310" r:id="rId43"/>
    <p:sldId id="293" r:id="rId44"/>
    <p:sldId id="294" r:id="rId45"/>
    <p:sldId id="340" r:id="rId46"/>
    <p:sldId id="322" r:id="rId47"/>
    <p:sldId id="323" r:id="rId48"/>
    <p:sldId id="324" r:id="rId4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Higginbotham" initials="AH" lastIdx="4" clrIdx="0">
    <p:extLst>
      <p:ext uri="{19B8F6BF-5375-455C-9EA6-DF929625EA0E}">
        <p15:presenceInfo xmlns:p15="http://schemas.microsoft.com/office/powerpoint/2012/main" userId="S-1-5-21-1034197437-1726532848-3120442065-68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D37"/>
    <a:srgbClr val="DD5F36"/>
    <a:srgbClr val="A3B2C9"/>
    <a:srgbClr val="D5DCDF"/>
    <a:srgbClr val="8498B6"/>
    <a:srgbClr val="D0DDE5"/>
    <a:srgbClr val="2B4160"/>
    <a:srgbClr val="797C7D"/>
    <a:srgbClr val="9D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/>
    <p:restoredTop sz="85581" autoAdjust="0"/>
  </p:normalViewPr>
  <p:slideViewPr>
    <p:cSldViewPr snapToGrid="0" snapToObjects="1">
      <p:cViewPr varScale="1">
        <p:scale>
          <a:sx n="101" d="100"/>
          <a:sy n="101" d="100"/>
        </p:scale>
        <p:origin x="17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Built for Mines.  Built for Minds.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2DC0A22-A6FB-4471-AF4E-0A0421330D7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0BE26CB-C7C2-44BA-80FD-84CDDC198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00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r>
              <a:rPr lang="en-US"/>
              <a:t>Built for Mines.  Built for Minds.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500723C3-EB5C-A642-B85D-D0CFBDF0181C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195DD2E-9C19-4745-BEC7-B2FFE8F93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Points:</a:t>
            </a:r>
          </a:p>
          <a:p>
            <a:r>
              <a:rPr lang="en-US" baseline="0" dirty="0" smtClean="0"/>
              <a:t>-Search function applies to Projects and At-Risks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point: </a:t>
            </a:r>
          </a:p>
          <a:p>
            <a:r>
              <a:rPr lang="en-US" dirty="0" smtClean="0"/>
              <a:t>- Transition</a:t>
            </a:r>
            <a:r>
              <a:rPr lang="en-US" baseline="0" dirty="0" smtClean="0"/>
              <a:t> point: If the project is in “Project Setup” how do I know where its at?..... Answer: Look at the Award status!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7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Point-</a:t>
            </a:r>
          </a:p>
          <a:p>
            <a:r>
              <a:rPr lang="en-US" baseline="0" dirty="0" smtClean="0"/>
              <a:t>- Mention the status dates!!!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Columns can be sorted numerically/alphabetically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0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point:</a:t>
            </a:r>
          </a:p>
          <a:p>
            <a:r>
              <a:rPr lang="en-US" baseline="0" dirty="0" smtClean="0"/>
              <a:t>- New estimated end that will let us know if the project is intended to past the current budget year</a:t>
            </a:r>
            <a:endParaRPr lang="en-US" dirty="0" smtClean="0"/>
          </a:p>
          <a:p>
            <a:r>
              <a:rPr lang="en-US" dirty="0" smtClean="0"/>
              <a:t>- Estimated funded amount – if we are incrementally funded  the anticipated full project amount will show here.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Built for Mines.  Built for Minds.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level budget details; uploaded </a:t>
            </a:r>
            <a:r>
              <a:rPr lang="en-US" baseline="0" dirty="0" smtClean="0"/>
              <a:t>budget in documents section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r>
              <a:rPr lang="en-US" baseline="0" dirty="0" smtClean="0"/>
              <a:t> Admins can request At-Risks on behalf of faculty but cannot complete the approval process; approval emails would be sent by CRS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73FB-4B1D-4ECF-946C-AF78C3C2A27A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D481-701B-426D-BC00-ED58FD99B323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CA44-4310-48D0-BC1B-C6D44FC8332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9E59-3000-424E-B7A4-4488136E0342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4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F649-DB0A-4298-92E1-106CFC15D299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F9CA-D6D9-4DDA-BFB1-2FD381ED3993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7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D6FD-8769-4FCD-A26A-2C7E74A43DDC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82F-D0A1-4961-A759-9968AEA366E9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1E5-19E6-4CE2-8259-E68BBB5BD0CB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F4C6-4CC5-4036-A0E1-91AB68CB568F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9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BACB-E568-4008-9CA3-B13F387E154E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2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712-2971-4630-AA46-03B2382C1B7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0428-B6B5-4B11-8D51-E25C9B710212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CF2D-ACB7-469D-A2F1-C89D66ACD20B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368D-B5E4-4EA1-BC70-984782FDB0FD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7D4-5D50-499A-9C12-496DBB63C8FB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6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9A53-8E54-49DC-A436-209EB6CB61C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5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A83-3449-41C9-9811-33BC513FAAF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4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0408-E2BA-4DDF-99F1-0B2349A2ECB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7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9CB0-E920-4D61-A677-94DE3C2A0C1F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4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2947-BD70-451A-B271-0CF7783D0C9B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1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6A33-73BE-41DC-9017-E643F9D93066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BD9-08D1-41D8-83A9-BDB818A37D9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9C37-9000-4482-B912-0620D3CA21F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BA93-3C91-4693-BFBB-9B8E789BFA0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81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53F-9C27-4893-B4BB-D27E62C20688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4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100-72C5-4D9E-B8BB-19901CF75BA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0A9-12B9-42A8-BBBF-EEEE9EA1EC98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AF1-B2BD-448C-A6F5-BEBC2C02AB6C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B704-63E7-4308-8449-42CC4E5B326F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C95-2699-4937-9341-176866A08C48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4C74-E3F2-434D-9687-74793680826C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1F86-01AC-4F36-A468-F518C2C627C7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Built for Mines.  Bult for Minds.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16B920A8-9A9F-49AF-B33E-0B56E7476BA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002A12-DF3A-41F2-B0F1-ED0EBC9612E6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89332546-BEF4-42B5-98E0-27BD7777A64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/>
              <a:t>Questions: ora@mines.edu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99326"/>
            <a:ext cx="7772400" cy="4571999"/>
          </a:xfrm>
        </p:spPr>
        <p:txBody>
          <a:bodyPr/>
          <a:lstStyle/>
          <a:p>
            <a:r>
              <a:rPr lang="en-US" dirty="0"/>
              <a:t>CRS,  Research,</a:t>
            </a:r>
            <a:br>
              <a:rPr lang="en-US" dirty="0"/>
            </a:br>
            <a:r>
              <a:rPr lang="en-US" dirty="0"/>
              <a:t>And you</a:t>
            </a:r>
          </a:p>
        </p:txBody>
      </p:sp>
    </p:spTree>
    <p:extLst>
      <p:ext uri="{BB962C8B-B14F-4D97-AF65-F5344CB8AC3E}">
        <p14:creationId xmlns:p14="http://schemas.microsoft.com/office/powerpoint/2010/main" val="238353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66" y="168354"/>
            <a:ext cx="841845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Results: PI Last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7535" y="59138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7" y="1386009"/>
            <a:ext cx="7579784" cy="471249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3719579">
            <a:off x="3703837" y="1505426"/>
            <a:ext cx="351692" cy="71002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 Clippi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r="68778" b="8167"/>
          <a:stretch/>
        </p:blipFill>
        <p:spPr>
          <a:xfrm>
            <a:off x="82367" y="852467"/>
            <a:ext cx="2810223" cy="446234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801" y="30139"/>
            <a:ext cx="8153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My Proposals: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7423" y="2779167"/>
            <a:ext cx="4622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Withdrawn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Funded </a:t>
            </a:r>
          </a:p>
          <a:p>
            <a:endParaRPr lang="en-US" dirty="0"/>
          </a:p>
        </p:txBody>
      </p:sp>
      <p:pic>
        <p:nvPicPr>
          <p:cNvPr id="8" name="Picture Placeholder 9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r="63941" b="74392"/>
          <a:stretch/>
        </p:blipFill>
        <p:spPr>
          <a:xfrm>
            <a:off x="3456633" y="776202"/>
            <a:ext cx="3245618" cy="16135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0" name="Oval 9"/>
          <p:cNvSpPr/>
          <p:nvPr/>
        </p:nvSpPr>
        <p:spPr>
          <a:xfrm>
            <a:off x="3456632" y="1745686"/>
            <a:ext cx="3025327" cy="55539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rot="16200000">
            <a:off x="619953" y="3205919"/>
            <a:ext cx="3123661" cy="82095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 rot="16200000">
            <a:off x="-677852" y="3655328"/>
            <a:ext cx="2910932" cy="46835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8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801" y="30139"/>
            <a:ext cx="8153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My </a:t>
            </a:r>
            <a:r>
              <a:rPr lang="en-US" sz="4400" b="1" dirty="0" smtClean="0">
                <a:solidFill>
                  <a:schemeClr val="tx2"/>
                </a:solidFill>
              </a:rPr>
              <a:t>Projects: </a:t>
            </a:r>
            <a:r>
              <a:rPr lang="en-US" sz="4400" b="1" dirty="0">
                <a:solidFill>
                  <a:schemeClr val="tx2"/>
                </a:solidFill>
              </a:rPr>
              <a:t>Status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1" y="872993"/>
            <a:ext cx="7212663" cy="3856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932" y="4759114"/>
            <a:ext cx="64231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 Statuses </a:t>
            </a:r>
            <a:r>
              <a:rPr lang="en-US" sz="1600" dirty="0"/>
              <a:t>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Project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Review for Closeout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Closed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6200000">
            <a:off x="5014271" y="2957828"/>
            <a:ext cx="3123661" cy="1012685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801" y="30139"/>
            <a:ext cx="8153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My </a:t>
            </a:r>
            <a:r>
              <a:rPr lang="en-US" sz="4400" b="1" dirty="0" smtClean="0">
                <a:solidFill>
                  <a:schemeClr val="tx2"/>
                </a:solidFill>
              </a:rPr>
              <a:t>Awards: </a:t>
            </a:r>
            <a:r>
              <a:rPr lang="en-US" sz="4400" b="1" dirty="0">
                <a:solidFill>
                  <a:schemeClr val="tx2"/>
                </a:solidFill>
              </a:rPr>
              <a:t>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41" y="872992"/>
            <a:ext cx="7788792" cy="3723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887" y="4738255"/>
            <a:ext cx="7743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the Grant Index to drill down to find information about an Award action.</a:t>
            </a:r>
          </a:p>
          <a:p>
            <a:endParaRPr lang="en-US" dirty="0"/>
          </a:p>
          <a:p>
            <a:r>
              <a:rPr lang="en-US" dirty="0" smtClean="0"/>
              <a:t>Award actions = new agreements, funded amendments, extensions, etc.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6839434">
            <a:off x="667347" y="2318242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74801" y="30139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chemeClr val="tx2"/>
                </a:solidFill>
              </a:rPr>
              <a:t>My Awards: Status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89" y="870672"/>
            <a:ext cx="7024578" cy="453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8292" y="3156314"/>
            <a:ext cx="298426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 Award Statuses </a:t>
            </a:r>
            <a:r>
              <a:rPr lang="en-US" dirty="0"/>
              <a:t>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Received-Pending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 for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Signing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Pending Banner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 Setup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Setup Complete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6200000">
            <a:off x="3104218" y="3821990"/>
            <a:ext cx="1679172" cy="115088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rot="16200000">
            <a:off x="773026" y="1045400"/>
            <a:ext cx="389110" cy="51621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30" y="746660"/>
            <a:ext cx="7382833" cy="3830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But Can I Search for Research in my Center/Department?</a:t>
            </a:r>
          </a:p>
        </p:txBody>
      </p:sp>
    </p:spTree>
    <p:extLst>
      <p:ext uri="{BB962C8B-B14F-4D97-AF65-F5344CB8AC3E}">
        <p14:creationId xmlns:p14="http://schemas.microsoft.com/office/powerpoint/2010/main" val="99511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800" y="592847"/>
            <a:ext cx="8720309" cy="762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Research in my Center / Department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4" b="58335"/>
          <a:stretch/>
        </p:blipFill>
        <p:spPr>
          <a:xfrm>
            <a:off x="290095" y="1559739"/>
            <a:ext cx="8748012" cy="2032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450" y="3718903"/>
            <a:ext cx="611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Search drop down menu to search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Admin/IDC Center Name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Admin/IDC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47339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0967" y="4601817"/>
            <a:ext cx="915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search by Admin/IDC Center Name, equals, CHS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46 projects were returned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Hyperlinked Fields - PI Full Name &amp; Grant Index </a:t>
            </a:r>
            <a:r>
              <a:rPr lang="en-US" dirty="0" smtClean="0"/>
              <a:t>take you into the record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Status – active, closed, review for closeout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8" y="110918"/>
            <a:ext cx="8757638" cy="6682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Search Results: Center/Department Research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16028"/>
          <a:stretch/>
        </p:blipFill>
        <p:spPr>
          <a:xfrm>
            <a:off x="229953" y="779134"/>
            <a:ext cx="7204282" cy="36900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00000">
            <a:off x="4192808" y="2618310"/>
            <a:ext cx="2961985" cy="739791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30" y="746660"/>
            <a:ext cx="7382833" cy="3830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Is There an Index for That?</a:t>
            </a:r>
          </a:p>
        </p:txBody>
      </p:sp>
    </p:spTree>
    <p:extLst>
      <p:ext uri="{BB962C8B-B14F-4D97-AF65-F5344CB8AC3E}">
        <p14:creationId xmlns:p14="http://schemas.microsoft.com/office/powerpoint/2010/main" val="131581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67" y="16835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find an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16028"/>
          <a:stretch/>
        </p:blipFill>
        <p:spPr>
          <a:xfrm>
            <a:off x="379267" y="1152469"/>
            <a:ext cx="7204282" cy="3690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8265" y="4865568"/>
            <a:ext cx="647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Grant Indexes show when you perform a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6200000">
            <a:off x="-445490" y="3366957"/>
            <a:ext cx="2424670" cy="54952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791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CRS Agenda </a:t>
            </a:r>
            <a:r>
              <a:rPr lang="en-US" b="1" dirty="0" smtClean="0">
                <a:solidFill>
                  <a:schemeClr val="tx2"/>
                </a:solidFill>
              </a:rPr>
              <a:t>– Program Administrators</a:t>
            </a:r>
            <a:r>
              <a:rPr lang="en-US" sz="3100" b="1" dirty="0" smtClean="0">
                <a:solidFill>
                  <a:schemeClr val="tx2"/>
                </a:solidFill>
              </a:rPr>
              <a:t> (who rule the world)</a:t>
            </a:r>
            <a:endParaRPr lang="en-US" sz="31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433688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is CRS?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What’s new?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login?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know the status?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can I search for research in my Center/Department?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help faculty find an index?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Exporting Searches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Approvals – for when Center Directors/</a:t>
            </a:r>
            <a:r>
              <a:rPr lang="en-US" dirty="0" err="1">
                <a:solidFill>
                  <a:srgbClr val="000000"/>
                </a:solidFill>
              </a:rPr>
              <a:t>Dept</a:t>
            </a:r>
            <a:r>
              <a:rPr lang="en-US" dirty="0">
                <a:solidFill>
                  <a:srgbClr val="000000"/>
                </a:solidFill>
              </a:rPr>
              <a:t> Heads are out of office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8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30" y="746660"/>
            <a:ext cx="7382833" cy="383075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What are the details of the Project?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7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01" y="73683"/>
            <a:ext cx="7385339" cy="66361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1499605" y="249924"/>
            <a:ext cx="332511" cy="59743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943" y="3148520"/>
            <a:ext cx="5284465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3136" y="3662144"/>
            <a:ext cx="2053561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3136" y="4062047"/>
            <a:ext cx="2167861" cy="47478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3136" y="4764243"/>
            <a:ext cx="7217070" cy="57271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3136" y="1513587"/>
            <a:ext cx="1833753" cy="165155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7025" y="878047"/>
            <a:ext cx="2378328" cy="493553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6" y="120785"/>
            <a:ext cx="7548113" cy="69873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/>
                </a:solidFill>
              </a:rPr>
              <a:t>Team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" y="558657"/>
            <a:ext cx="7899806" cy="55374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200000">
            <a:off x="1291618" y="753284"/>
            <a:ext cx="654150" cy="78661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38" y="3184740"/>
            <a:ext cx="180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Shows all Team Members &amp; allocation of credit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368549"/>
            <a:ext cx="7548113" cy="6987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Budget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717916"/>
            <a:ext cx="9144000" cy="34411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1291618" y="753284"/>
            <a:ext cx="654150" cy="78661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 rot="16200000">
            <a:off x="925032" y="4014085"/>
            <a:ext cx="1344511" cy="1192758"/>
          </a:xfrm>
          <a:prstGeom prst="right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Budget</a:t>
            </a:r>
          </a:p>
        </p:txBody>
      </p:sp>
      <p:sp>
        <p:nvSpPr>
          <p:cNvPr id="8" name="Right Arrow Callout 7"/>
          <p:cNvSpPr/>
          <p:nvPr/>
        </p:nvSpPr>
        <p:spPr>
          <a:xfrm rot="16200000">
            <a:off x="4902185" y="1529840"/>
            <a:ext cx="1344513" cy="616124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05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1-5</a:t>
            </a:r>
          </a:p>
        </p:txBody>
      </p:sp>
    </p:spTree>
    <p:extLst>
      <p:ext uri="{BB962C8B-B14F-4D97-AF65-F5344CB8AC3E}">
        <p14:creationId xmlns:p14="http://schemas.microsoft.com/office/powerpoint/2010/main" val="29020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200" y="86281"/>
            <a:ext cx="7548113" cy="6987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Documents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785014"/>
            <a:ext cx="9144000" cy="3238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164" y="4378036"/>
            <a:ext cx="542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Documents affiliated with the Project are accessible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 rot="16200000">
            <a:off x="4488828" y="841008"/>
            <a:ext cx="498856" cy="78661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30" y="746660"/>
            <a:ext cx="7382833" cy="3830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Can I Export that Information?</a:t>
            </a:r>
          </a:p>
        </p:txBody>
      </p:sp>
    </p:spTree>
    <p:extLst>
      <p:ext uri="{BB962C8B-B14F-4D97-AF65-F5344CB8AC3E}">
        <p14:creationId xmlns:p14="http://schemas.microsoft.com/office/powerpoint/2010/main" val="104592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9" y="179270"/>
            <a:ext cx="8363852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Export Results to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Curved Up Arrow 10"/>
          <p:cNvSpPr/>
          <p:nvPr/>
        </p:nvSpPr>
        <p:spPr>
          <a:xfrm rot="5400000">
            <a:off x="325968" y="4252412"/>
            <a:ext cx="1981493" cy="983579"/>
          </a:xfrm>
          <a:prstGeom prst="curved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275DE-9C10-4E45-9439-C87C5EE2C559}"/>
              </a:ext>
            </a:extLst>
          </p:cNvPr>
          <p:cNvSpPr txBox="1"/>
          <p:nvPr/>
        </p:nvSpPr>
        <p:spPr>
          <a:xfrm>
            <a:off x="7192016" y="1567552"/>
            <a:ext cx="1428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Hover over the little box; select all found </a:t>
            </a:r>
            <a:r>
              <a:rPr lang="en-US" dirty="0" smtClean="0"/>
              <a:t>records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2778" t="22091" r="30474" b="21121"/>
          <a:stretch/>
        </p:blipFill>
        <p:spPr bwMode="auto">
          <a:xfrm>
            <a:off x="1794928" y="1181099"/>
            <a:ext cx="5268283" cy="2427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2077498" y="1844684"/>
            <a:ext cx="644022" cy="1209162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1" b="30345"/>
          <a:stretch/>
        </p:blipFill>
        <p:spPr>
          <a:xfrm>
            <a:off x="1953915" y="3300186"/>
            <a:ext cx="1544283" cy="2768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8275DE-9C10-4E45-9439-C87C5EE2C559}"/>
              </a:ext>
            </a:extLst>
          </p:cNvPr>
          <p:cNvSpPr txBox="1"/>
          <p:nvPr/>
        </p:nvSpPr>
        <p:spPr>
          <a:xfrm>
            <a:off x="3846824" y="3872069"/>
            <a:ext cx="142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records will have their box ticked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176618" y="2246752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9" y="179270"/>
            <a:ext cx="8363852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Export Results to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3755" t="25505" r="32157" b="12648"/>
          <a:stretch/>
        </p:blipFill>
        <p:spPr>
          <a:xfrm>
            <a:off x="319228" y="1504833"/>
            <a:ext cx="5172582" cy="277025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16200000">
            <a:off x="430569" y="1961784"/>
            <a:ext cx="535183" cy="98436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2757" y="4442144"/>
            <a:ext cx="565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all boxes are ticked, click Export under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82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Export Results to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1" y="1431282"/>
            <a:ext cx="9144000" cy="26968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200000">
            <a:off x="2294079" y="3695271"/>
            <a:ext cx="346280" cy="58442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115909" y="3385996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Export Results to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18" y="5151093"/>
            <a:ext cx="3619686" cy="94619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6200000">
            <a:off x="4427496" y="5425652"/>
            <a:ext cx="451901" cy="54049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5534" y="5151093"/>
            <a:ext cx="261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CRS will export the data for download to Excel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" y="1478484"/>
            <a:ext cx="7364351" cy="3479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0960" y="2109600"/>
            <a:ext cx="261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sure to check this box!!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35046" y="2199933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15223" y="4090560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6115" y="3841932"/>
            <a:ext cx="2333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this one or you will return too many fields</a:t>
            </a:r>
          </a:p>
        </p:txBody>
      </p:sp>
    </p:spTree>
    <p:extLst>
      <p:ext uri="{BB962C8B-B14F-4D97-AF65-F5344CB8AC3E}">
        <p14:creationId xmlns:p14="http://schemas.microsoft.com/office/powerpoint/2010/main" val="169774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 is CRS?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35333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ea typeface="Arial" charset="0"/>
                <a:cs typeface="Arial" charset="0"/>
              </a:rPr>
              <a:t>CRS stands for Contract &amp; Research System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Web-based platform for proposal &amp; award management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Electronic proposal tracker, router and certification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Proposal &amp; award reporting system (college, </a:t>
            </a:r>
            <a:r>
              <a:rPr lang="en-US" dirty="0" err="1"/>
              <a:t>dept</a:t>
            </a:r>
            <a:r>
              <a:rPr lang="en-US" dirty="0"/>
              <a:t>, center, PI, sponsor, etc.)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Banner still handles expenses &amp; financials</a:t>
            </a:r>
          </a:p>
        </p:txBody>
      </p:sp>
    </p:spTree>
    <p:extLst>
      <p:ext uri="{BB962C8B-B14F-4D97-AF65-F5344CB8AC3E}">
        <p14:creationId xmlns:p14="http://schemas.microsoft.com/office/powerpoint/2010/main" val="4156986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30" y="746660"/>
            <a:ext cx="7382833" cy="3830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 About At-Risks?</a:t>
            </a:r>
          </a:p>
        </p:txBody>
      </p:sp>
    </p:spTree>
    <p:extLst>
      <p:ext uri="{BB962C8B-B14F-4D97-AF65-F5344CB8AC3E}">
        <p14:creationId xmlns:p14="http://schemas.microsoft.com/office/powerpoint/2010/main" val="2972972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280" y="3442912"/>
            <a:ext cx="4420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Steps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above search options to find the appropriate proposal OR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– click on Proposal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– click on Grant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5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r="68778" b="8167"/>
          <a:stretch/>
        </p:blipFill>
        <p:spPr>
          <a:xfrm>
            <a:off x="5356610" y="878130"/>
            <a:ext cx="2905454" cy="4613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604" y="1346706"/>
            <a:ext cx="5075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PI knows an award is coming, it is possible to request an At-Risk on a Proposal</a:t>
            </a:r>
          </a:p>
          <a:p>
            <a:endParaRPr lang="en-US" dirty="0"/>
          </a:p>
          <a:p>
            <a:r>
              <a:rPr lang="en-US" dirty="0"/>
              <a:t>If a PI has an active project and knows supplemental funding is coming, then it is possible to request an At-Risk on a Project</a:t>
            </a:r>
          </a:p>
        </p:txBody>
      </p:sp>
    </p:spTree>
    <p:extLst>
      <p:ext uri="{BB962C8B-B14F-4D97-AF65-F5344CB8AC3E}">
        <p14:creationId xmlns:p14="http://schemas.microsoft.com/office/powerpoint/2010/main" val="1478582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At-Risks -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725" y="1504006"/>
            <a:ext cx="442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6" b="56649"/>
          <a:stretch/>
        </p:blipFill>
        <p:spPr>
          <a:xfrm>
            <a:off x="407559" y="1333680"/>
            <a:ext cx="5922903" cy="20371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4034757" y="1461531"/>
            <a:ext cx="561955" cy="64691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3728829"/>
            <a:ext cx="5247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PI knows an award is coming, it is possible to request an At-Risk on a Proposal</a:t>
            </a:r>
          </a:p>
          <a:p>
            <a:endParaRPr lang="en-US" dirty="0"/>
          </a:p>
          <a:p>
            <a:r>
              <a:rPr lang="en-US" dirty="0"/>
              <a:t>If a PI has an active project and knows supplemental funding is coming, then it is possible to request an At-Risk on a Project</a:t>
            </a:r>
          </a:p>
        </p:txBody>
      </p:sp>
    </p:spTree>
    <p:extLst>
      <p:ext uri="{BB962C8B-B14F-4D97-AF65-F5344CB8AC3E}">
        <p14:creationId xmlns:p14="http://schemas.microsoft.com/office/powerpoint/2010/main" val="1565692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At-Risks -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8650" y="1385461"/>
            <a:ext cx="6032809" cy="3278520"/>
            <a:chOff x="3631444" y="1915705"/>
            <a:chExt cx="4603987" cy="250202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444" y="1915705"/>
              <a:ext cx="4603987" cy="250202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rot="16200000">
              <a:off x="4559591" y="3695458"/>
              <a:ext cx="561955" cy="646910"/>
            </a:xfrm>
            <a:prstGeom prst="ellipse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 rot="16200000">
            <a:off x="5330156" y="1613688"/>
            <a:ext cx="600734" cy="64691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0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558635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At-Risks </a:t>
            </a:r>
            <a:r>
              <a:rPr lang="en-US" b="1" dirty="0" smtClean="0">
                <a:solidFill>
                  <a:schemeClr val="tx2"/>
                </a:solidFill>
              </a:rPr>
              <a:t>– Required Info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5330156" y="1613688"/>
            <a:ext cx="600734" cy="64691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2" y="1247465"/>
            <a:ext cx="6534486" cy="47309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055" y="2892930"/>
            <a:ext cx="1673980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532" y="3077874"/>
            <a:ext cx="1673980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85957" y="3045330"/>
            <a:ext cx="1673980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054" y="2072378"/>
            <a:ext cx="2250803" cy="50065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2532" y="3447762"/>
            <a:ext cx="1043466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5330156" y="1613688"/>
            <a:ext cx="600734" cy="64691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56111"/>
            <a:ext cx="6737696" cy="461033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800000">
            <a:off x="1451891" y="5391133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6257" y="4946614"/>
            <a:ext cx="656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to ORA once complete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If you’ve started to load the information but are interrupted, hit Save &amp; Continue to come back to it at a later time</a:t>
            </a:r>
          </a:p>
        </p:txBody>
      </p:sp>
    </p:spTree>
    <p:extLst>
      <p:ext uri="{BB962C8B-B14F-4D97-AF65-F5344CB8AC3E}">
        <p14:creationId xmlns:p14="http://schemas.microsoft.com/office/powerpoint/2010/main" val="216673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 Approvals – PI, Center &amp; </a:t>
            </a:r>
            <a:r>
              <a:rPr lang="en-US" b="1" dirty="0" err="1">
                <a:solidFill>
                  <a:schemeClr val="tx2"/>
                </a:solidFill>
              </a:rPr>
              <a:t>Dept</a:t>
            </a:r>
            <a:r>
              <a:rPr lang="en-US" b="1" dirty="0">
                <a:solidFill>
                  <a:schemeClr val="tx2"/>
                </a:solidFill>
              </a:rPr>
              <a:t> Heads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4" y="1856387"/>
            <a:ext cx="8863121" cy="321929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7469706">
            <a:off x="6989961" y="2168194"/>
            <a:ext cx="235797" cy="757152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40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5" y="36512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 - PI, Center &amp; </a:t>
            </a:r>
            <a:r>
              <a:rPr lang="en-US" b="1" dirty="0" err="1">
                <a:solidFill>
                  <a:schemeClr val="tx2"/>
                </a:solidFill>
              </a:rPr>
              <a:t>Dept</a:t>
            </a:r>
            <a:r>
              <a:rPr lang="en-US" b="1" dirty="0">
                <a:solidFill>
                  <a:schemeClr val="tx2"/>
                </a:solidFill>
              </a:rPr>
              <a:t> Heads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4" y="1690689"/>
            <a:ext cx="9144000" cy="2723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142" y="4399627"/>
            <a:ext cx="856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Related To: s</a:t>
            </a:r>
            <a:r>
              <a:rPr lang="en-US" dirty="0"/>
              <a:t>hows Proposals &amp; At-Risk Spending Requests in the PI’s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Approval Title: </a:t>
            </a:r>
            <a:r>
              <a:rPr lang="en-US" dirty="0"/>
              <a:t>Identifies if you are approving as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PI (either PI/co-PI or PI Approval)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Center Director or Dept Head (Unit Approver)    </a:t>
            </a:r>
          </a:p>
          <a:p>
            <a:endParaRPr lang="en-US" dirty="0"/>
          </a:p>
          <a:p>
            <a:r>
              <a:rPr lang="en-US" dirty="0"/>
              <a:t>Clicking on a hyperlink takes you into the proposal for review</a:t>
            </a:r>
          </a:p>
        </p:txBody>
      </p:sp>
      <p:sp>
        <p:nvSpPr>
          <p:cNvPr id="11" name="Up Arrow 10"/>
          <p:cNvSpPr/>
          <p:nvPr/>
        </p:nvSpPr>
        <p:spPr>
          <a:xfrm rot="12203935">
            <a:off x="1090863" y="3199327"/>
            <a:ext cx="281353" cy="570263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2203935">
            <a:off x="2154560" y="2353000"/>
            <a:ext cx="227931" cy="570263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50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30" y="746660"/>
            <a:ext cx="7382833" cy="3830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But My Department Head is Going on Sabbatical for the next 5 years!</a:t>
            </a:r>
          </a:p>
        </p:txBody>
      </p:sp>
    </p:spTree>
    <p:extLst>
      <p:ext uri="{BB962C8B-B14F-4D97-AF65-F5344CB8AC3E}">
        <p14:creationId xmlns:p14="http://schemas.microsoft.com/office/powerpoint/2010/main" val="860292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Directors AND Department Heads have the ability to set a different approver for a period of time</a:t>
            </a:r>
          </a:p>
          <a:p>
            <a:r>
              <a:rPr lang="en-US" dirty="0"/>
              <a:t>This is beneficial for when they are out of the office on travel and/or vacation</a:t>
            </a:r>
          </a:p>
        </p:txBody>
      </p:sp>
    </p:spTree>
    <p:extLst>
      <p:ext uri="{BB962C8B-B14F-4D97-AF65-F5344CB8AC3E}">
        <p14:creationId xmlns:p14="http://schemas.microsoft.com/office/powerpoint/2010/main" val="23475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2541-631F-EC47-82F6-283669EF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50"/>
            <a:ext cx="8229600" cy="6005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Pre-Award</a:t>
            </a:r>
          </a:p>
          <a:p>
            <a:pPr lvl="1"/>
            <a:r>
              <a:rPr lang="en-US" dirty="0"/>
              <a:t>Generate Current &amp; Pending Support documents</a:t>
            </a:r>
          </a:p>
          <a:p>
            <a:pPr lvl="1"/>
            <a:r>
              <a:rPr lang="en-US" dirty="0"/>
              <a:t>Start &amp; route Cost Share Approvals &amp; IDC Waivers (no more paper)</a:t>
            </a:r>
          </a:p>
          <a:p>
            <a:pPr lvl="1"/>
            <a:r>
              <a:rPr lang="en-US" dirty="0"/>
              <a:t>Start &amp; route At-Risk Spend Requests (no more paper)</a:t>
            </a:r>
          </a:p>
          <a:p>
            <a:pPr lvl="1"/>
            <a:r>
              <a:rPr lang="en-US" dirty="0"/>
              <a:t>Track status of proposals &amp; at-risks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Post-Award</a:t>
            </a:r>
          </a:p>
          <a:p>
            <a:pPr lvl="1"/>
            <a:r>
              <a:rPr lang="en-US" dirty="0"/>
              <a:t>Track status of projects, at-risks &amp; sub-awards </a:t>
            </a:r>
          </a:p>
          <a:p>
            <a:pPr lvl="1"/>
            <a:r>
              <a:rPr lang="en-US" dirty="0"/>
              <a:t>Certify &amp; monitor Academic Year (AY) Cost Share</a:t>
            </a:r>
          </a:p>
          <a:p>
            <a:pPr lvl="1"/>
            <a:r>
              <a:rPr lang="en-US" dirty="0"/>
              <a:t>View terms &amp;  conditions &amp; reporting requirements </a:t>
            </a:r>
          </a:p>
          <a:p>
            <a:pPr lvl="1"/>
            <a:r>
              <a:rPr lang="en-US" dirty="0"/>
              <a:t>Approve subcontractor invoices</a:t>
            </a:r>
          </a:p>
          <a:p>
            <a:pPr lvl="1"/>
            <a:r>
              <a:rPr lang="en-US" dirty="0"/>
              <a:t>View award amounts &amp; cost share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Consortia</a:t>
            </a:r>
            <a:endParaRPr lang="en-US" sz="4800" b="1" dirty="0">
              <a:solidFill>
                <a:schemeClr val="tx2"/>
              </a:solidFill>
              <a:ea typeface="+mj-ea"/>
              <a:cs typeface="+mj-cs"/>
            </a:endParaRPr>
          </a:p>
          <a:p>
            <a:pPr lvl="1"/>
            <a:r>
              <a:rPr lang="en-US" dirty="0"/>
              <a:t>Track status of consortia &amp; consortia contracts</a:t>
            </a:r>
          </a:p>
          <a:p>
            <a:pPr lvl="1"/>
            <a:r>
              <a:rPr lang="en-US" dirty="0"/>
              <a:t>View improved member payment &amp; invoice section</a:t>
            </a:r>
            <a:endParaRPr lang="en-US" dirty="0">
              <a:ea typeface="Arial" charset="0"/>
              <a:cs typeface="Arial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1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" y="1900560"/>
            <a:ext cx="7620000" cy="2752724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" y="918853"/>
            <a:ext cx="7981315" cy="579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416" y="1075763"/>
            <a:ext cx="537128" cy="4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286"/>
            <a:ext cx="7620000" cy="2752724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0" y="4283168"/>
            <a:ext cx="6196168" cy="719198"/>
          </a:xfrm>
          <a:prstGeom prst="rect">
            <a:avLst/>
          </a:prstGeom>
        </p:spPr>
      </p:pic>
      <p:sp>
        <p:nvSpPr>
          <p:cNvPr id="3" name="Curved Left Arrow 2"/>
          <p:cNvSpPr/>
          <p:nvPr/>
        </p:nvSpPr>
        <p:spPr>
          <a:xfrm>
            <a:off x="3886200" y="3281872"/>
            <a:ext cx="1019908" cy="1782040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823" y="5336931"/>
            <a:ext cx="46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Designate a backup person once, the system will remember through the date provided!</a:t>
            </a:r>
          </a:p>
        </p:txBody>
      </p:sp>
    </p:spTree>
    <p:extLst>
      <p:ext uri="{BB962C8B-B14F-4D97-AF65-F5344CB8AC3E}">
        <p14:creationId xmlns:p14="http://schemas.microsoft.com/office/powerpoint/2010/main" val="979106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286"/>
            <a:ext cx="7620000" cy="27527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61" t="34455" r="76318" b="43534"/>
          <a:stretch/>
        </p:blipFill>
        <p:spPr>
          <a:xfrm>
            <a:off x="1907348" y="3867360"/>
            <a:ext cx="2649389" cy="1652061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 rot="5400000">
            <a:off x="434181" y="3384268"/>
            <a:ext cx="1981493" cy="983579"/>
          </a:xfrm>
          <a:prstGeom prst="curved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32" y="5646549"/>
            <a:ext cx="6196168" cy="719198"/>
          </a:xfrm>
          <a:prstGeom prst="rect">
            <a:avLst/>
          </a:prstGeom>
        </p:spPr>
      </p:pic>
      <p:sp>
        <p:nvSpPr>
          <p:cNvPr id="3" name="Curved Left Arrow 2"/>
          <p:cNvSpPr/>
          <p:nvPr/>
        </p:nvSpPr>
        <p:spPr>
          <a:xfrm>
            <a:off x="3804976" y="5027074"/>
            <a:ext cx="501662" cy="1072275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89685" y="5519421"/>
            <a:ext cx="2980592" cy="846326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20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Cayuse &gt; CRS Transition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454145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CRS launches end October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Cayuse data will </a:t>
            </a:r>
            <a:r>
              <a:rPr lang="en-US" dirty="0" smtClean="0">
                <a:solidFill>
                  <a:srgbClr val="000000"/>
                </a:solidFill>
              </a:rPr>
              <a:t>transition </a:t>
            </a:r>
            <a:r>
              <a:rPr lang="en-US" dirty="0" smtClean="0">
                <a:solidFill>
                  <a:srgbClr val="000000"/>
                </a:solidFill>
              </a:rPr>
              <a:t>to CRS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Documents may not be immediately </a:t>
            </a:r>
            <a:r>
              <a:rPr lang="en-US" dirty="0" smtClean="0">
                <a:solidFill>
                  <a:srgbClr val="000000"/>
                </a:solidFill>
              </a:rPr>
              <a:t>available in CRS, but ORA can </a:t>
            </a:r>
            <a:r>
              <a:rPr lang="en-US" dirty="0" smtClean="0">
                <a:solidFill>
                  <a:srgbClr val="000000"/>
                </a:solidFill>
              </a:rPr>
              <a:t>email them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Banner remains financial repository for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Once </a:t>
            </a:r>
            <a:r>
              <a:rPr lang="en-US" dirty="0" smtClean="0">
                <a:solidFill>
                  <a:srgbClr val="000000"/>
                </a:solidFill>
              </a:rPr>
              <a:t>CRS is launched, Cayuse </a:t>
            </a:r>
            <a:r>
              <a:rPr lang="en-US" dirty="0" smtClean="0">
                <a:solidFill>
                  <a:srgbClr val="000000"/>
                </a:solidFill>
              </a:rPr>
              <a:t>will be inactive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Watch for </a:t>
            </a:r>
            <a:r>
              <a:rPr lang="en-US" dirty="0" smtClean="0">
                <a:solidFill>
                  <a:srgbClr val="000000"/>
                </a:solidFill>
              </a:rPr>
              <a:t>CRS ‘</a:t>
            </a:r>
            <a:r>
              <a:rPr lang="en-US" dirty="0">
                <a:solidFill>
                  <a:srgbClr val="000000"/>
                </a:solidFill>
              </a:rPr>
              <a:t>go-live’ alerts in the Daily Blast &amp; via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Research Listserv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Browser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82001" cy="48344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/>
              <a:t>Works best in Firefox </a:t>
            </a:r>
            <a:r>
              <a:rPr lang="en-US" sz="2200" dirty="0"/>
              <a:t>(fully compatible)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iPhone, iPad &amp; Droid enabled (convenient for approvals)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Need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Javascript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Cookies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Pop-ups allowed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4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47596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61676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74" y="1944130"/>
            <a:ext cx="7633901" cy="3649365"/>
          </a:xfrm>
        </p:spPr>
        <p:txBody>
          <a:bodyPr>
            <a:norm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More CRS trainings on ORA website  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Proposals, Contracts, Post-Award, Consortia Management, Program Administrators, Walk-ins </a:t>
            </a:r>
          </a:p>
          <a:p>
            <a:r>
              <a:rPr lang="en-US" dirty="0">
                <a:ea typeface="Arial" charset="0"/>
                <a:cs typeface="Arial" charset="0"/>
              </a:rPr>
              <a:t>CRS Manuals &amp; Training Slides will post to our website! Ora.mines.edu</a:t>
            </a:r>
            <a:endParaRPr lang="en-US" u="sng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8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Log on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09" y="2173249"/>
            <a:ext cx="3214540" cy="308049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URL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coming soon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be posted at ora.mines.edu </a:t>
            </a:r>
            <a:endParaRPr lang="en-US" b="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Username: Password: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Mines Multi-pass credentials (single sign on)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48" y="1916010"/>
            <a:ext cx="5259948" cy="35949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87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5296" y="3862794"/>
            <a:ext cx="8018473" cy="1736482"/>
            <a:chOff x="295296" y="3319094"/>
            <a:chExt cx="8018473" cy="1736482"/>
          </a:xfrm>
        </p:grpSpPr>
        <p:sp>
          <p:nvSpPr>
            <p:cNvPr id="15" name="Right Arrow Callout 14"/>
            <p:cNvSpPr/>
            <p:nvPr/>
          </p:nvSpPr>
          <p:spPr>
            <a:xfrm rot="16200000">
              <a:off x="137035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Actions</a:t>
              </a:r>
            </a:p>
          </p:txBody>
        </p:sp>
        <p:sp>
          <p:nvSpPr>
            <p:cNvPr id="19" name="Right Arrow Callout 18"/>
            <p:cNvSpPr/>
            <p:nvPr/>
          </p:nvSpPr>
          <p:spPr>
            <a:xfrm rot="16200000">
              <a:off x="2493411" y="3437832"/>
              <a:ext cx="1714500" cy="1520987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Procurement</a:t>
              </a:r>
            </a:p>
          </p:txBody>
        </p:sp>
        <p:sp>
          <p:nvSpPr>
            <p:cNvPr id="20" name="Right Arrow Callout 19"/>
            <p:cNvSpPr/>
            <p:nvPr/>
          </p:nvSpPr>
          <p:spPr>
            <a:xfrm rot="16200000">
              <a:off x="4726780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Find CRS Data</a:t>
              </a:r>
            </a:p>
          </p:txBody>
        </p:sp>
        <p:sp>
          <p:nvSpPr>
            <p:cNvPr id="21" name="Right Arrow Callout 20"/>
            <p:cNvSpPr/>
            <p:nvPr/>
          </p:nvSpPr>
          <p:spPr>
            <a:xfrm rot="16200000">
              <a:off x="6757530" y="3477355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Approvals</a:t>
              </a:r>
            </a:p>
          </p:txBody>
        </p:sp>
      </p:grpSp>
      <p:sp>
        <p:nvSpPr>
          <p:cNvPr id="3" name="Up Arrow 2"/>
          <p:cNvSpPr/>
          <p:nvPr/>
        </p:nvSpPr>
        <p:spPr>
          <a:xfrm rot="19961224">
            <a:off x="905609" y="1871299"/>
            <a:ext cx="351692" cy="710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16"/>
            <a:ext cx="9144000" cy="282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95" y="277542"/>
            <a:ext cx="589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CRS Home Page</a:t>
            </a:r>
          </a:p>
        </p:txBody>
      </p:sp>
    </p:spTree>
    <p:extLst>
      <p:ext uri="{BB962C8B-B14F-4D97-AF65-F5344CB8AC3E}">
        <p14:creationId xmlns:p14="http://schemas.microsoft.com/office/powerpoint/2010/main" val="39272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1006371"/>
            <a:ext cx="7999648" cy="27323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What’s the Status of our Faculty’s Research?</a:t>
            </a:r>
          </a:p>
        </p:txBody>
      </p:sp>
    </p:spTree>
    <p:extLst>
      <p:ext uri="{BB962C8B-B14F-4D97-AF65-F5344CB8AC3E}">
        <p14:creationId xmlns:p14="http://schemas.microsoft.com/office/powerpoint/2010/main" val="235519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67" y="16835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Statuses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318002"/>
            <a:ext cx="8863121" cy="3219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263" y="4441702"/>
            <a:ext cx="6914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Statuses are located in each of the ‘Research’ sections</a:t>
            </a:r>
          </a:p>
          <a:p>
            <a:endParaRPr lang="en-US" dirty="0"/>
          </a:p>
          <a:p>
            <a:r>
              <a:rPr lang="en-US" dirty="0"/>
              <a:t>Each section allows you to search by multiple </a:t>
            </a:r>
            <a:r>
              <a:rPr lang="en-US" dirty="0" smtClean="0"/>
              <a:t>variables</a:t>
            </a:r>
          </a:p>
          <a:p>
            <a:endParaRPr lang="en-US" dirty="0" smtClean="0"/>
          </a:p>
          <a:p>
            <a:r>
              <a:rPr lang="en-US" dirty="0"/>
              <a:t>Search functions work the same on each tab; the next slides walk you through searching in Proposals</a:t>
            </a:r>
          </a:p>
          <a:p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3172931">
            <a:off x="1370049" y="1996370"/>
            <a:ext cx="351692" cy="71002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67" y="16835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a Search to find Status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7" y="1493917"/>
            <a:ext cx="8976146" cy="205611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3719579">
            <a:off x="2886827" y="1901761"/>
            <a:ext cx="351692" cy="71002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354" y="3635957"/>
            <a:ext cx="7775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Search bar contains multiple fields in the proposals table located in the drop down menu.  </a:t>
            </a:r>
          </a:p>
          <a:p>
            <a:endParaRPr lang="en-US" dirty="0"/>
          </a:p>
          <a:p>
            <a:r>
              <a:rPr lang="en-US" b="1" dirty="0"/>
              <a:t>Key </a:t>
            </a:r>
            <a:r>
              <a:rPr lang="en-US" b="1" dirty="0" smtClean="0"/>
              <a:t>Fields</a:t>
            </a:r>
            <a:r>
              <a:rPr lang="en-US" dirty="0" smtClean="0"/>
              <a:t> </a:t>
            </a:r>
            <a:r>
              <a:rPr lang="en-US" dirty="0"/>
              <a:t>to search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 Last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 Full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7535" y="59138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53729" y="4781150"/>
            <a:ext cx="347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Admin/IDC Center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Admin/IDC Department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1614304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1252</Words>
  <Application>Microsoft Office PowerPoint</Application>
  <PresentationFormat>On-screen Show (4:3)</PresentationFormat>
  <Paragraphs>203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Calibri</vt:lpstr>
      <vt:lpstr>Lucida Grande</vt:lpstr>
      <vt:lpstr>Office Theme</vt:lpstr>
      <vt:lpstr>Essential</vt:lpstr>
      <vt:lpstr>1_Office Theme</vt:lpstr>
      <vt:lpstr>CRS,  Research, And you</vt:lpstr>
      <vt:lpstr>CRS Agenda – Program Administrators (who rule the world)</vt:lpstr>
      <vt:lpstr>What is CRS?</vt:lpstr>
      <vt:lpstr>PowerPoint Presentation</vt:lpstr>
      <vt:lpstr>Log on Information</vt:lpstr>
      <vt:lpstr>PowerPoint Presentation</vt:lpstr>
      <vt:lpstr>What’s the Status of our Faculty’s Research?</vt:lpstr>
      <vt:lpstr>Finding Statuses</vt:lpstr>
      <vt:lpstr>Perform a Search to find Status </vt:lpstr>
      <vt:lpstr>Search Results: PI Last Name</vt:lpstr>
      <vt:lpstr>My Proposals: Status</vt:lpstr>
      <vt:lpstr>My Projects: Status</vt:lpstr>
      <vt:lpstr>My Awards: Status</vt:lpstr>
      <vt:lpstr>PowerPoint Presentation</vt:lpstr>
      <vt:lpstr>But Can I Search for Research in my Center/Department?</vt:lpstr>
      <vt:lpstr>Research in my Center / Department</vt:lpstr>
      <vt:lpstr>Search Results: Center/Department Research</vt:lpstr>
      <vt:lpstr>Is There an Index for That?</vt:lpstr>
      <vt:lpstr>How do I find an index?</vt:lpstr>
      <vt:lpstr>What are the details of the Project?</vt:lpstr>
      <vt:lpstr>PowerPoint Presentation</vt:lpstr>
      <vt:lpstr>Team </vt:lpstr>
      <vt:lpstr>Budget </vt:lpstr>
      <vt:lpstr> Documents </vt:lpstr>
      <vt:lpstr>Can I Export that Information?</vt:lpstr>
      <vt:lpstr>Export Results to Excel</vt:lpstr>
      <vt:lpstr>Export Results to Excel</vt:lpstr>
      <vt:lpstr>Export Results to Excel</vt:lpstr>
      <vt:lpstr>Export Results to Excel</vt:lpstr>
      <vt:lpstr>What About At-Risks?</vt:lpstr>
      <vt:lpstr>At-Risks</vt:lpstr>
      <vt:lpstr>At-Risks - Proposal</vt:lpstr>
      <vt:lpstr>At-Risks - Proposal</vt:lpstr>
      <vt:lpstr>At-Risks – Required Info</vt:lpstr>
      <vt:lpstr>At-Risks </vt:lpstr>
      <vt:lpstr>At-Risk Approvals – PI, Center &amp; Dept Heads</vt:lpstr>
      <vt:lpstr>Approvals - PI, Center &amp; Dept Heads</vt:lpstr>
      <vt:lpstr>But My Department Head is Going on Sabbatical for the next 5 years!</vt:lpstr>
      <vt:lpstr>Re-directing Approvals</vt:lpstr>
      <vt:lpstr>Re-directing Approvals</vt:lpstr>
      <vt:lpstr>Re-directing Approvals</vt:lpstr>
      <vt:lpstr>Re-directing Approvals</vt:lpstr>
      <vt:lpstr>Cayuse &gt; CRS Transition</vt:lpstr>
      <vt:lpstr>Browser Information</vt:lpstr>
      <vt:lpstr>Questions?</vt:lpstr>
      <vt:lpstr>Thanks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 Bremer</cp:lastModifiedBy>
  <cp:revision>65</cp:revision>
  <cp:lastPrinted>2019-10-08T17:20:01Z</cp:lastPrinted>
  <dcterms:created xsi:type="dcterms:W3CDTF">2017-07-31T21:24:49Z</dcterms:created>
  <dcterms:modified xsi:type="dcterms:W3CDTF">2019-10-14T19:03:11Z</dcterms:modified>
</cp:coreProperties>
</file>